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sldIdLst>
    <p:sldId id="386" r:id="rId2"/>
    <p:sldId id="257" r:id="rId3"/>
    <p:sldId id="258" r:id="rId4"/>
    <p:sldId id="261" r:id="rId5"/>
    <p:sldId id="281" r:id="rId6"/>
    <p:sldId id="322" r:id="rId7"/>
    <p:sldId id="389" r:id="rId8"/>
    <p:sldId id="321" r:id="rId9"/>
    <p:sldId id="326" r:id="rId10"/>
    <p:sldId id="328" r:id="rId11"/>
    <p:sldId id="327" r:id="rId12"/>
    <p:sldId id="329" r:id="rId13"/>
    <p:sldId id="330" r:id="rId14"/>
    <p:sldId id="333" r:id="rId15"/>
    <p:sldId id="387" r:id="rId16"/>
    <p:sldId id="324" r:id="rId17"/>
    <p:sldId id="335" r:id="rId18"/>
    <p:sldId id="336" r:id="rId19"/>
    <p:sldId id="334" r:id="rId20"/>
    <p:sldId id="338" r:id="rId21"/>
    <p:sldId id="339" r:id="rId22"/>
    <p:sldId id="340" r:id="rId23"/>
    <p:sldId id="341" r:id="rId24"/>
    <p:sldId id="342" r:id="rId25"/>
    <p:sldId id="337" r:id="rId26"/>
    <p:sldId id="344" r:id="rId27"/>
    <p:sldId id="345" r:id="rId28"/>
    <p:sldId id="346" r:id="rId29"/>
    <p:sldId id="343" r:id="rId30"/>
    <p:sldId id="347" r:id="rId31"/>
    <p:sldId id="325" r:id="rId32"/>
    <p:sldId id="349" r:id="rId33"/>
    <p:sldId id="350" r:id="rId34"/>
    <p:sldId id="351" r:id="rId35"/>
    <p:sldId id="352" r:id="rId36"/>
    <p:sldId id="353" r:id="rId37"/>
    <p:sldId id="354" r:id="rId38"/>
    <p:sldId id="348" r:id="rId39"/>
    <p:sldId id="356" r:id="rId40"/>
    <p:sldId id="355" r:id="rId41"/>
    <p:sldId id="357" r:id="rId42"/>
    <p:sldId id="359" r:id="rId43"/>
    <p:sldId id="360" r:id="rId44"/>
    <p:sldId id="323" r:id="rId45"/>
    <p:sldId id="358" r:id="rId46"/>
    <p:sldId id="363" r:id="rId47"/>
    <p:sldId id="362" r:id="rId48"/>
    <p:sldId id="364" r:id="rId49"/>
    <p:sldId id="365" r:id="rId50"/>
    <p:sldId id="367" r:id="rId51"/>
    <p:sldId id="368" r:id="rId52"/>
    <p:sldId id="369" r:id="rId53"/>
    <p:sldId id="370" r:id="rId54"/>
    <p:sldId id="372" r:id="rId55"/>
    <p:sldId id="371" r:id="rId56"/>
    <p:sldId id="366" r:id="rId57"/>
    <p:sldId id="361" r:id="rId58"/>
    <p:sldId id="374" r:id="rId59"/>
    <p:sldId id="375" r:id="rId60"/>
    <p:sldId id="376" r:id="rId61"/>
    <p:sldId id="377" r:id="rId62"/>
    <p:sldId id="379" r:id="rId63"/>
    <p:sldId id="380" r:id="rId64"/>
    <p:sldId id="381" r:id="rId65"/>
    <p:sldId id="382" r:id="rId66"/>
    <p:sldId id="383" r:id="rId67"/>
    <p:sldId id="384" r:id="rId68"/>
    <p:sldId id="385"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DF3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4932" autoAdjust="0"/>
  </p:normalViewPr>
  <p:slideViewPr>
    <p:cSldViewPr snapToGrid="0">
      <p:cViewPr varScale="1">
        <p:scale>
          <a:sx n="62" d="100"/>
          <a:sy n="62" d="100"/>
        </p:scale>
        <p:origin x="1459"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1FB02-192F-42FD-9889-03ECA8C09275}"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47DE8-CDBA-4FD4-819E-12FE2F316EB6}" type="slidenum">
              <a:rPr lang="en-GB" smtClean="0"/>
              <a:t>‹#›</a:t>
            </a:fld>
            <a:endParaRPr lang="en-GB"/>
          </a:p>
        </p:txBody>
      </p:sp>
    </p:spTree>
    <p:extLst>
      <p:ext uri="{BB962C8B-B14F-4D97-AF65-F5344CB8AC3E}">
        <p14:creationId xmlns:p14="http://schemas.microsoft.com/office/powerpoint/2010/main" val="25812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Modeling</a:t>
            </a:r>
            <a:r>
              <a:rPr lang="en-GB" dirty="0"/>
              <a:t> Transformation as we have discussed before, is to model each distinct object in the whole scene in a separate coordinate called </a:t>
            </a:r>
            <a:r>
              <a:rPr lang="en-GB" dirty="0" err="1"/>
              <a:t>Modeling</a:t>
            </a:r>
            <a:r>
              <a:rPr lang="en-GB" dirty="0"/>
              <a:t> coordinate, </a:t>
            </a:r>
            <a:r>
              <a:rPr lang="en-GB" sz="1200" b="0" i="0" u="none" strike="noStrike" kern="1200" baseline="0" dirty="0">
                <a:solidFill>
                  <a:schemeClr val="tx1"/>
                </a:solidFill>
                <a:latin typeface="+mn-lt"/>
                <a:ea typeface="+mn-ea"/>
                <a:cs typeface="+mn-cs"/>
              </a:rPr>
              <a:t>that describes how those components are to be fitted into the overall picture or scene. </a:t>
            </a:r>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5</a:t>
            </a:fld>
            <a:endParaRPr lang="en-GB"/>
          </a:p>
        </p:txBody>
      </p:sp>
    </p:spTree>
    <p:extLst>
      <p:ext uri="{BB962C8B-B14F-4D97-AF65-F5344CB8AC3E}">
        <p14:creationId xmlns:p14="http://schemas.microsoft.com/office/powerpoint/2010/main" val="1832972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16</a:t>
            </a:fld>
            <a:endParaRPr lang="en-GB"/>
          </a:p>
        </p:txBody>
      </p:sp>
    </p:spTree>
    <p:extLst>
      <p:ext uri="{BB962C8B-B14F-4D97-AF65-F5344CB8AC3E}">
        <p14:creationId xmlns:p14="http://schemas.microsoft.com/office/powerpoint/2010/main" val="385703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Perpendicular = Orthogonal = Vertical.</a:t>
            </a:r>
          </a:p>
          <a:p>
            <a:r>
              <a:rPr lang="en-GB" b="1" dirty="0"/>
              <a:t>Pivot = Axes = Center.</a:t>
            </a:r>
          </a:p>
        </p:txBody>
      </p:sp>
      <p:sp>
        <p:nvSpPr>
          <p:cNvPr id="4" name="Slide Number Placeholder 3"/>
          <p:cNvSpPr>
            <a:spLocks noGrp="1"/>
          </p:cNvSpPr>
          <p:nvPr>
            <p:ph type="sldNum" sz="quarter" idx="5"/>
          </p:nvPr>
        </p:nvSpPr>
        <p:spPr/>
        <p:txBody>
          <a:bodyPr/>
          <a:lstStyle/>
          <a:p>
            <a:fld id="{F0847DE8-CDBA-4FD4-819E-12FE2F316EB6}" type="slidenum">
              <a:rPr lang="en-GB" smtClean="0"/>
              <a:t>17</a:t>
            </a:fld>
            <a:endParaRPr lang="en-GB"/>
          </a:p>
        </p:txBody>
      </p:sp>
    </p:spTree>
    <p:extLst>
      <p:ext uri="{BB962C8B-B14F-4D97-AF65-F5344CB8AC3E}">
        <p14:creationId xmlns:p14="http://schemas.microsoft.com/office/powerpoint/2010/main" val="359285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18</a:t>
            </a:fld>
            <a:endParaRPr lang="en-GB"/>
          </a:p>
        </p:txBody>
      </p:sp>
    </p:spTree>
    <p:extLst>
      <p:ext uri="{BB962C8B-B14F-4D97-AF65-F5344CB8AC3E}">
        <p14:creationId xmlns:p14="http://schemas.microsoft.com/office/powerpoint/2010/main" val="363406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19</a:t>
            </a:fld>
            <a:endParaRPr lang="en-GB"/>
          </a:p>
        </p:txBody>
      </p:sp>
    </p:spTree>
    <p:extLst>
      <p:ext uri="{BB962C8B-B14F-4D97-AF65-F5344CB8AC3E}">
        <p14:creationId xmlns:p14="http://schemas.microsoft.com/office/powerpoint/2010/main" val="61131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20</a:t>
            </a:fld>
            <a:endParaRPr lang="en-GB"/>
          </a:p>
        </p:txBody>
      </p:sp>
    </p:spTree>
    <p:extLst>
      <p:ext uri="{BB962C8B-B14F-4D97-AF65-F5344CB8AC3E}">
        <p14:creationId xmlns:p14="http://schemas.microsoft.com/office/powerpoint/2010/main" val="821791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21</a:t>
            </a:fld>
            <a:endParaRPr lang="en-GB"/>
          </a:p>
        </p:txBody>
      </p:sp>
    </p:spTree>
    <p:extLst>
      <p:ext uri="{BB962C8B-B14F-4D97-AF65-F5344CB8AC3E}">
        <p14:creationId xmlns:p14="http://schemas.microsoft.com/office/powerpoint/2010/main" val="153274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22</a:t>
            </a:fld>
            <a:endParaRPr lang="en-GB"/>
          </a:p>
        </p:txBody>
      </p:sp>
    </p:spTree>
    <p:extLst>
      <p:ext uri="{BB962C8B-B14F-4D97-AF65-F5344CB8AC3E}">
        <p14:creationId xmlns:p14="http://schemas.microsoft.com/office/powerpoint/2010/main" val="4180229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23</a:t>
            </a:fld>
            <a:endParaRPr lang="en-GB"/>
          </a:p>
        </p:txBody>
      </p:sp>
    </p:spTree>
    <p:extLst>
      <p:ext uri="{BB962C8B-B14F-4D97-AF65-F5344CB8AC3E}">
        <p14:creationId xmlns:p14="http://schemas.microsoft.com/office/powerpoint/2010/main" val="28546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24</a:t>
            </a:fld>
            <a:endParaRPr lang="en-GB"/>
          </a:p>
        </p:txBody>
      </p:sp>
    </p:spTree>
    <p:extLst>
      <p:ext uri="{BB962C8B-B14F-4D97-AF65-F5344CB8AC3E}">
        <p14:creationId xmlns:p14="http://schemas.microsoft.com/office/powerpoint/2010/main" val="239759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25</a:t>
            </a:fld>
            <a:endParaRPr lang="en-GB"/>
          </a:p>
        </p:txBody>
      </p:sp>
    </p:spTree>
    <p:extLst>
      <p:ext uri="{BB962C8B-B14F-4D97-AF65-F5344CB8AC3E}">
        <p14:creationId xmlns:p14="http://schemas.microsoft.com/office/powerpoint/2010/main" val="324787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Shearing = Cutting = Clipping. </a:t>
            </a:r>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a:t>
            </a:fld>
            <a:endParaRPr lang="en-GB"/>
          </a:p>
        </p:txBody>
      </p:sp>
    </p:spTree>
    <p:extLst>
      <p:ext uri="{BB962C8B-B14F-4D97-AF65-F5344CB8AC3E}">
        <p14:creationId xmlns:p14="http://schemas.microsoft.com/office/powerpoint/2010/main" val="2168511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26</a:t>
            </a:fld>
            <a:endParaRPr lang="en-GB"/>
          </a:p>
        </p:txBody>
      </p:sp>
    </p:spTree>
    <p:extLst>
      <p:ext uri="{BB962C8B-B14F-4D97-AF65-F5344CB8AC3E}">
        <p14:creationId xmlns:p14="http://schemas.microsoft.com/office/powerpoint/2010/main" val="405262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27</a:t>
            </a:fld>
            <a:endParaRPr lang="en-GB"/>
          </a:p>
        </p:txBody>
      </p:sp>
    </p:spTree>
    <p:extLst>
      <p:ext uri="{BB962C8B-B14F-4D97-AF65-F5344CB8AC3E}">
        <p14:creationId xmlns:p14="http://schemas.microsoft.com/office/powerpoint/2010/main" val="1870871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28</a:t>
            </a:fld>
            <a:endParaRPr lang="en-GB"/>
          </a:p>
        </p:txBody>
      </p:sp>
    </p:spTree>
    <p:extLst>
      <p:ext uri="{BB962C8B-B14F-4D97-AF65-F5344CB8AC3E}">
        <p14:creationId xmlns:p14="http://schemas.microsoft.com/office/powerpoint/2010/main" val="1660368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29</a:t>
            </a:fld>
            <a:endParaRPr lang="en-GB"/>
          </a:p>
        </p:txBody>
      </p:sp>
    </p:spTree>
    <p:extLst>
      <p:ext uri="{BB962C8B-B14F-4D97-AF65-F5344CB8AC3E}">
        <p14:creationId xmlns:p14="http://schemas.microsoft.com/office/powerpoint/2010/main" val="204463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30</a:t>
            </a:fld>
            <a:endParaRPr lang="en-GB"/>
          </a:p>
        </p:txBody>
      </p:sp>
    </p:spTree>
    <p:extLst>
      <p:ext uri="{BB962C8B-B14F-4D97-AF65-F5344CB8AC3E}">
        <p14:creationId xmlns:p14="http://schemas.microsoft.com/office/powerpoint/2010/main" val="3575342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31</a:t>
            </a:fld>
            <a:endParaRPr lang="en-GB"/>
          </a:p>
        </p:txBody>
      </p:sp>
    </p:spTree>
    <p:extLst>
      <p:ext uri="{BB962C8B-B14F-4D97-AF65-F5344CB8AC3E}">
        <p14:creationId xmlns:p14="http://schemas.microsoft.com/office/powerpoint/2010/main" val="3745687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32</a:t>
            </a:fld>
            <a:endParaRPr lang="en-GB"/>
          </a:p>
        </p:txBody>
      </p:sp>
    </p:spTree>
    <p:extLst>
      <p:ext uri="{BB962C8B-B14F-4D97-AF65-F5344CB8AC3E}">
        <p14:creationId xmlns:p14="http://schemas.microsoft.com/office/powerpoint/2010/main" val="4141957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33</a:t>
            </a:fld>
            <a:endParaRPr lang="en-GB"/>
          </a:p>
        </p:txBody>
      </p:sp>
    </p:spTree>
    <p:extLst>
      <p:ext uri="{BB962C8B-B14F-4D97-AF65-F5344CB8AC3E}">
        <p14:creationId xmlns:p14="http://schemas.microsoft.com/office/powerpoint/2010/main" val="2762611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34</a:t>
            </a:fld>
            <a:endParaRPr lang="en-GB"/>
          </a:p>
        </p:txBody>
      </p:sp>
    </p:spTree>
    <p:extLst>
      <p:ext uri="{BB962C8B-B14F-4D97-AF65-F5344CB8AC3E}">
        <p14:creationId xmlns:p14="http://schemas.microsoft.com/office/powerpoint/2010/main" val="1983815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35</a:t>
            </a:fld>
            <a:endParaRPr lang="en-GB"/>
          </a:p>
        </p:txBody>
      </p:sp>
    </p:spTree>
    <p:extLst>
      <p:ext uri="{BB962C8B-B14F-4D97-AF65-F5344CB8AC3E}">
        <p14:creationId xmlns:p14="http://schemas.microsoft.com/office/powerpoint/2010/main" val="1971154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8</a:t>
            </a:fld>
            <a:endParaRPr lang="en-GB"/>
          </a:p>
        </p:txBody>
      </p:sp>
    </p:spTree>
    <p:extLst>
      <p:ext uri="{BB962C8B-B14F-4D97-AF65-F5344CB8AC3E}">
        <p14:creationId xmlns:p14="http://schemas.microsoft.com/office/powerpoint/2010/main" val="214868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36</a:t>
            </a:fld>
            <a:endParaRPr lang="en-GB"/>
          </a:p>
        </p:txBody>
      </p:sp>
    </p:spTree>
    <p:extLst>
      <p:ext uri="{BB962C8B-B14F-4D97-AF65-F5344CB8AC3E}">
        <p14:creationId xmlns:p14="http://schemas.microsoft.com/office/powerpoint/2010/main" val="1660725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37</a:t>
            </a:fld>
            <a:endParaRPr lang="en-GB"/>
          </a:p>
        </p:txBody>
      </p:sp>
    </p:spTree>
    <p:extLst>
      <p:ext uri="{BB962C8B-B14F-4D97-AF65-F5344CB8AC3E}">
        <p14:creationId xmlns:p14="http://schemas.microsoft.com/office/powerpoint/2010/main" val="2360433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38</a:t>
            </a:fld>
            <a:endParaRPr lang="en-GB"/>
          </a:p>
        </p:txBody>
      </p:sp>
    </p:spTree>
    <p:extLst>
      <p:ext uri="{BB962C8B-B14F-4D97-AF65-F5344CB8AC3E}">
        <p14:creationId xmlns:p14="http://schemas.microsoft.com/office/powerpoint/2010/main" val="3982779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39</a:t>
            </a:fld>
            <a:endParaRPr lang="en-GB"/>
          </a:p>
        </p:txBody>
      </p:sp>
    </p:spTree>
    <p:extLst>
      <p:ext uri="{BB962C8B-B14F-4D97-AF65-F5344CB8AC3E}">
        <p14:creationId xmlns:p14="http://schemas.microsoft.com/office/powerpoint/2010/main" val="4283849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40</a:t>
            </a:fld>
            <a:endParaRPr lang="en-GB"/>
          </a:p>
        </p:txBody>
      </p:sp>
    </p:spTree>
    <p:extLst>
      <p:ext uri="{BB962C8B-B14F-4D97-AF65-F5344CB8AC3E}">
        <p14:creationId xmlns:p14="http://schemas.microsoft.com/office/powerpoint/2010/main" val="1799699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41</a:t>
            </a:fld>
            <a:endParaRPr lang="en-GB"/>
          </a:p>
        </p:txBody>
      </p:sp>
    </p:spTree>
    <p:extLst>
      <p:ext uri="{BB962C8B-B14F-4D97-AF65-F5344CB8AC3E}">
        <p14:creationId xmlns:p14="http://schemas.microsoft.com/office/powerpoint/2010/main" val="1187253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42</a:t>
            </a:fld>
            <a:endParaRPr lang="en-GB"/>
          </a:p>
        </p:txBody>
      </p:sp>
    </p:spTree>
    <p:extLst>
      <p:ext uri="{BB962C8B-B14F-4D97-AF65-F5344CB8AC3E}">
        <p14:creationId xmlns:p14="http://schemas.microsoft.com/office/powerpoint/2010/main" val="315029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43</a:t>
            </a:fld>
            <a:endParaRPr lang="en-GB"/>
          </a:p>
        </p:txBody>
      </p:sp>
    </p:spTree>
    <p:extLst>
      <p:ext uri="{BB962C8B-B14F-4D97-AF65-F5344CB8AC3E}">
        <p14:creationId xmlns:p14="http://schemas.microsoft.com/office/powerpoint/2010/main" val="119640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44</a:t>
            </a:fld>
            <a:endParaRPr lang="en-GB"/>
          </a:p>
        </p:txBody>
      </p:sp>
    </p:spTree>
    <p:extLst>
      <p:ext uri="{BB962C8B-B14F-4D97-AF65-F5344CB8AC3E}">
        <p14:creationId xmlns:p14="http://schemas.microsoft.com/office/powerpoint/2010/main" val="366287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transformation retains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values, but “flips” the </a:t>
            </a:r>
            <a:r>
              <a:rPr lang="en-GB" sz="1200" b="0" i="1" u="none" strike="noStrike" kern="1200" baseline="0" dirty="0">
                <a:solidFill>
                  <a:schemeClr val="tx1"/>
                </a:solidFill>
                <a:latin typeface="+mn-lt"/>
                <a:ea typeface="+mn-ea"/>
                <a:cs typeface="+mn-cs"/>
              </a:rPr>
              <a:t>y </a:t>
            </a:r>
            <a:r>
              <a:rPr lang="en-GB" sz="1200" b="0" i="0" u="none" strike="noStrike" kern="1200" baseline="0" dirty="0">
                <a:solidFill>
                  <a:schemeClr val="tx1"/>
                </a:solidFill>
                <a:latin typeface="+mn-lt"/>
                <a:ea typeface="+mn-ea"/>
                <a:cs typeface="+mn-cs"/>
              </a:rPr>
              <a:t>values of coordinate positions.</a:t>
            </a:r>
          </a:p>
          <a:p>
            <a:r>
              <a:rPr lang="en-GB" sz="1200" b="0" i="0" u="none" strike="noStrike" kern="1200" baseline="0" dirty="0">
                <a:solidFill>
                  <a:schemeClr val="tx1"/>
                </a:solidFill>
                <a:latin typeface="+mn-lt"/>
                <a:ea typeface="+mn-ea"/>
                <a:cs typeface="+mn-cs"/>
              </a:rPr>
              <a:t>The resulting orientation of an object after it has been reflected about the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axis is shown in Figure 16.</a:t>
            </a:r>
          </a:p>
          <a:p>
            <a:endParaRPr lang="en-GB" b="1" dirty="0"/>
          </a:p>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45</a:t>
            </a:fld>
            <a:endParaRPr lang="en-GB"/>
          </a:p>
        </p:txBody>
      </p:sp>
    </p:spTree>
    <p:extLst>
      <p:ext uri="{BB962C8B-B14F-4D97-AF65-F5344CB8AC3E}">
        <p14:creationId xmlns:p14="http://schemas.microsoft.com/office/powerpoint/2010/main" val="353911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9</a:t>
            </a:fld>
            <a:endParaRPr lang="en-GB"/>
          </a:p>
        </p:txBody>
      </p:sp>
    </p:spTree>
    <p:extLst>
      <p:ext uri="{BB962C8B-B14F-4D97-AF65-F5344CB8AC3E}">
        <p14:creationId xmlns:p14="http://schemas.microsoft.com/office/powerpoint/2010/main" val="558243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46</a:t>
            </a:fld>
            <a:endParaRPr lang="en-GB"/>
          </a:p>
        </p:txBody>
      </p:sp>
    </p:spTree>
    <p:extLst>
      <p:ext uri="{BB962C8B-B14F-4D97-AF65-F5344CB8AC3E}">
        <p14:creationId xmlns:p14="http://schemas.microsoft.com/office/powerpoint/2010/main" val="1343081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47</a:t>
            </a:fld>
            <a:endParaRPr lang="en-GB"/>
          </a:p>
        </p:txBody>
      </p:sp>
    </p:spTree>
    <p:extLst>
      <p:ext uri="{BB962C8B-B14F-4D97-AF65-F5344CB8AC3E}">
        <p14:creationId xmlns:p14="http://schemas.microsoft.com/office/powerpoint/2010/main" val="1888456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Figure 17 illustrates the change in position of an object that has been reflected about the line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 0.</a:t>
            </a:r>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48</a:t>
            </a:fld>
            <a:endParaRPr lang="en-GB"/>
          </a:p>
        </p:txBody>
      </p:sp>
    </p:spTree>
    <p:extLst>
      <p:ext uri="{BB962C8B-B14F-4D97-AF65-F5344CB8AC3E}">
        <p14:creationId xmlns:p14="http://schemas.microsoft.com/office/powerpoint/2010/main" val="3102330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49</a:t>
            </a:fld>
            <a:endParaRPr lang="en-GB"/>
          </a:p>
        </p:txBody>
      </p:sp>
    </p:spTree>
    <p:extLst>
      <p:ext uri="{BB962C8B-B14F-4D97-AF65-F5344CB8AC3E}">
        <p14:creationId xmlns:p14="http://schemas.microsoft.com/office/powerpoint/2010/main" val="115793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50</a:t>
            </a:fld>
            <a:endParaRPr lang="en-GB"/>
          </a:p>
        </p:txBody>
      </p:sp>
    </p:spTree>
    <p:extLst>
      <p:ext uri="{BB962C8B-B14F-4D97-AF65-F5344CB8AC3E}">
        <p14:creationId xmlns:p14="http://schemas.microsoft.com/office/powerpoint/2010/main" val="2640306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Reflection 54 can be generalized to any reflection point in the </a:t>
            </a:r>
            <a:r>
              <a:rPr lang="en-GB" sz="1200" b="0" i="1" u="none" strike="noStrike" kern="1200" baseline="0" dirty="0" err="1">
                <a:solidFill>
                  <a:schemeClr val="tx1"/>
                </a:solidFill>
                <a:latin typeface="+mn-lt"/>
                <a:ea typeface="+mn-ea"/>
                <a:cs typeface="+mn-cs"/>
              </a:rPr>
              <a:t>xy</a:t>
            </a:r>
            <a:r>
              <a:rPr lang="en-GB" sz="1200" b="0" i="1"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plane (Figure 19). </a:t>
            </a:r>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51</a:t>
            </a:fld>
            <a:endParaRPr lang="en-GB"/>
          </a:p>
        </p:txBody>
      </p:sp>
    </p:spTree>
    <p:extLst>
      <p:ext uri="{BB962C8B-B14F-4D97-AF65-F5344CB8AC3E}">
        <p14:creationId xmlns:p14="http://schemas.microsoft.com/office/powerpoint/2010/main" val="3305002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52</a:t>
            </a:fld>
            <a:endParaRPr lang="en-GB"/>
          </a:p>
        </p:txBody>
      </p:sp>
    </p:spTree>
    <p:extLst>
      <p:ext uri="{BB962C8B-B14F-4D97-AF65-F5344CB8AC3E}">
        <p14:creationId xmlns:p14="http://schemas.microsoft.com/office/powerpoint/2010/main" val="291932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53</a:t>
            </a:fld>
            <a:endParaRPr lang="en-GB"/>
          </a:p>
        </p:txBody>
      </p:sp>
    </p:spTree>
    <p:extLst>
      <p:ext uri="{BB962C8B-B14F-4D97-AF65-F5344CB8AC3E}">
        <p14:creationId xmlns:p14="http://schemas.microsoft.com/office/powerpoint/2010/main" val="1239273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Here, we first perform a clockwise rotation with respect to the origin through a 45◦ angle, which rotates the line </a:t>
            </a:r>
            <a:r>
              <a:rPr lang="en-GB" sz="1200" b="0" i="1" u="none" strike="noStrike" kern="1200" baseline="0" dirty="0">
                <a:solidFill>
                  <a:schemeClr val="tx1"/>
                </a:solidFill>
                <a:latin typeface="+mn-lt"/>
                <a:ea typeface="+mn-ea"/>
                <a:cs typeface="+mn-cs"/>
              </a:rPr>
              <a:t>y </a:t>
            </a:r>
            <a:r>
              <a:rPr lang="en-GB" sz="1200" b="0" i="0" u="none" strike="noStrike" kern="1200" baseline="0" dirty="0">
                <a:solidFill>
                  <a:schemeClr val="tx1"/>
                </a:solidFill>
                <a:latin typeface="+mn-lt"/>
                <a:ea typeface="+mn-ea"/>
                <a:cs typeface="+mn-cs"/>
              </a:rPr>
              <a:t>=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onto the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axis. </a:t>
            </a:r>
          </a:p>
          <a:p>
            <a:r>
              <a:rPr lang="en-GB" sz="1200" b="0" i="0" u="none" strike="noStrike" kern="1200" baseline="0" dirty="0">
                <a:solidFill>
                  <a:schemeClr val="tx1"/>
                </a:solidFill>
                <a:latin typeface="+mn-lt"/>
                <a:ea typeface="+mn-ea"/>
                <a:cs typeface="+mn-cs"/>
              </a:rPr>
              <a:t>Next, we perform a reflection with respect to the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axis. </a:t>
            </a:r>
          </a:p>
          <a:p>
            <a:r>
              <a:rPr lang="en-GB" sz="1200" b="0" i="0" u="none" strike="noStrike" kern="1200" baseline="0" dirty="0">
                <a:solidFill>
                  <a:schemeClr val="tx1"/>
                </a:solidFill>
                <a:latin typeface="+mn-lt"/>
                <a:ea typeface="+mn-ea"/>
                <a:cs typeface="+mn-cs"/>
              </a:rPr>
              <a:t>The final step is to rotate the line </a:t>
            </a:r>
            <a:r>
              <a:rPr lang="en-GB" sz="1200" b="0" i="1" u="none" strike="noStrike" kern="1200" baseline="0" dirty="0">
                <a:solidFill>
                  <a:schemeClr val="tx1"/>
                </a:solidFill>
                <a:latin typeface="+mn-lt"/>
                <a:ea typeface="+mn-ea"/>
                <a:cs typeface="+mn-cs"/>
              </a:rPr>
              <a:t>y </a:t>
            </a:r>
            <a:r>
              <a:rPr lang="en-GB" sz="1200" b="0" i="0" u="none" strike="noStrike" kern="1200" baseline="0" dirty="0">
                <a:solidFill>
                  <a:schemeClr val="tx1"/>
                </a:solidFill>
                <a:latin typeface="+mn-lt"/>
                <a:ea typeface="+mn-ea"/>
                <a:cs typeface="+mn-cs"/>
              </a:rPr>
              <a:t>=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back to its original position with a </a:t>
            </a:r>
            <a:r>
              <a:rPr lang="en-GB" sz="1200" b="0" i="0" u="none" strike="noStrike" kern="1200" baseline="0" dirty="0" err="1">
                <a:solidFill>
                  <a:schemeClr val="tx1"/>
                </a:solidFill>
                <a:latin typeface="+mn-lt"/>
                <a:ea typeface="+mn-ea"/>
                <a:cs typeface="+mn-cs"/>
              </a:rPr>
              <a:t>counterclockwise</a:t>
            </a:r>
            <a:r>
              <a:rPr lang="en-GB" sz="1200" b="0" i="0" u="none" strike="noStrike" kern="1200" baseline="0" dirty="0">
                <a:solidFill>
                  <a:schemeClr val="tx1"/>
                </a:solidFill>
                <a:latin typeface="+mn-lt"/>
                <a:ea typeface="+mn-ea"/>
                <a:cs typeface="+mn-cs"/>
              </a:rPr>
              <a:t> rotation through 45◦. </a:t>
            </a:r>
          </a:p>
          <a:p>
            <a:r>
              <a:rPr lang="en-GB" sz="1200" b="0" i="0" u="none" strike="noStrike" kern="1200" baseline="0" dirty="0">
                <a:solidFill>
                  <a:schemeClr val="tx1"/>
                </a:solidFill>
                <a:latin typeface="+mn-lt"/>
                <a:ea typeface="+mn-ea"/>
                <a:cs typeface="+mn-cs"/>
              </a:rPr>
              <a:t>Another equivalent sequence of transformations is to first reflect the object about the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axis, then rotate it </a:t>
            </a:r>
            <a:r>
              <a:rPr lang="en-GB" sz="1200" b="0" i="0" u="none" strike="noStrike" kern="1200" baseline="0" dirty="0" err="1">
                <a:solidFill>
                  <a:schemeClr val="tx1"/>
                </a:solidFill>
                <a:latin typeface="+mn-lt"/>
                <a:ea typeface="+mn-ea"/>
                <a:cs typeface="+mn-cs"/>
              </a:rPr>
              <a:t>counterclockwise</a:t>
            </a:r>
            <a:r>
              <a:rPr lang="en-GB" sz="1200" b="0" i="0" u="none" strike="noStrike" kern="1200" baseline="0" dirty="0">
                <a:solidFill>
                  <a:schemeClr val="tx1"/>
                </a:solidFill>
                <a:latin typeface="+mn-lt"/>
                <a:ea typeface="+mn-ea"/>
                <a:cs typeface="+mn-cs"/>
              </a:rPr>
              <a:t> 90◦.</a:t>
            </a:r>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54</a:t>
            </a:fld>
            <a:endParaRPr lang="en-GB"/>
          </a:p>
        </p:txBody>
      </p:sp>
    </p:spTree>
    <p:extLst>
      <p:ext uri="{BB962C8B-B14F-4D97-AF65-F5344CB8AC3E}">
        <p14:creationId xmlns:p14="http://schemas.microsoft.com/office/powerpoint/2010/main" val="2791296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55</a:t>
            </a:fld>
            <a:endParaRPr lang="en-GB"/>
          </a:p>
        </p:txBody>
      </p:sp>
    </p:spTree>
    <p:extLst>
      <p:ext uri="{BB962C8B-B14F-4D97-AF65-F5344CB8AC3E}">
        <p14:creationId xmlns:p14="http://schemas.microsoft.com/office/powerpoint/2010/main" val="224557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10</a:t>
            </a:fld>
            <a:endParaRPr lang="en-GB"/>
          </a:p>
        </p:txBody>
      </p:sp>
    </p:spTree>
    <p:extLst>
      <p:ext uri="{BB962C8B-B14F-4D97-AF65-F5344CB8AC3E}">
        <p14:creationId xmlns:p14="http://schemas.microsoft.com/office/powerpoint/2010/main" val="2015548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56</a:t>
            </a:fld>
            <a:endParaRPr lang="en-GB"/>
          </a:p>
        </p:txBody>
      </p:sp>
    </p:spTree>
    <p:extLst>
      <p:ext uri="{BB962C8B-B14F-4D97-AF65-F5344CB8AC3E}">
        <p14:creationId xmlns:p14="http://schemas.microsoft.com/office/powerpoint/2010/main" val="2159105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Any real number can be assigned to the shear parameter </a:t>
            </a:r>
            <a:r>
              <a:rPr lang="en-GB" sz="1200" b="0" i="1" u="none" strike="noStrike" kern="1200" baseline="0" dirty="0" err="1">
                <a:solidFill>
                  <a:schemeClr val="tx1"/>
                </a:solidFill>
                <a:latin typeface="+mn-lt"/>
                <a:ea typeface="+mn-ea"/>
                <a:cs typeface="+mn-cs"/>
              </a:rPr>
              <a:t>shx</a:t>
            </a:r>
            <a:r>
              <a:rPr lang="en-GB" sz="1200" b="0" i="0" u="none" strike="noStrike" kern="1200" baseline="0" dirty="0">
                <a:solidFill>
                  <a:schemeClr val="tx1"/>
                </a:solidFill>
                <a:latin typeface="+mn-lt"/>
                <a:ea typeface="+mn-ea"/>
                <a:cs typeface="+mn-cs"/>
              </a:rPr>
              <a:t>. </a:t>
            </a:r>
          </a:p>
          <a:p>
            <a:r>
              <a:rPr lang="en-GB" sz="1200" b="0" i="0" u="none" strike="noStrike" kern="1200" baseline="0" dirty="0">
                <a:solidFill>
                  <a:schemeClr val="tx1"/>
                </a:solidFill>
                <a:latin typeface="+mn-lt"/>
                <a:ea typeface="+mn-ea"/>
                <a:cs typeface="+mn-cs"/>
              </a:rPr>
              <a:t>A coordinate position(</a:t>
            </a:r>
            <a:r>
              <a:rPr lang="en-GB" sz="1200" b="0" i="1" u="none" strike="noStrike" kern="1200" baseline="0" dirty="0">
                <a:solidFill>
                  <a:schemeClr val="tx1"/>
                </a:solidFill>
                <a:latin typeface="+mn-lt"/>
                <a:ea typeface="+mn-ea"/>
                <a:cs typeface="+mn-cs"/>
              </a:rPr>
              <a:t>x</a:t>
            </a:r>
            <a:r>
              <a:rPr lang="en-GB" sz="1200" b="0" i="0" u="none" strike="noStrike" kern="1200" baseline="0" dirty="0">
                <a:solidFill>
                  <a:schemeClr val="tx1"/>
                </a:solidFill>
                <a:latin typeface="+mn-lt"/>
                <a:ea typeface="+mn-ea"/>
                <a:cs typeface="+mn-cs"/>
              </a:rPr>
              <a:t>, </a:t>
            </a:r>
            <a:r>
              <a:rPr lang="en-GB" sz="1200" b="0" i="1" u="none" strike="noStrike" kern="1200" baseline="0" dirty="0">
                <a:solidFill>
                  <a:schemeClr val="tx1"/>
                </a:solidFill>
                <a:latin typeface="+mn-lt"/>
                <a:ea typeface="+mn-ea"/>
                <a:cs typeface="+mn-cs"/>
              </a:rPr>
              <a:t>y</a:t>
            </a:r>
            <a:r>
              <a:rPr lang="en-GB" sz="1200" b="0" i="0" u="none" strike="noStrike" kern="1200" baseline="0" dirty="0">
                <a:solidFill>
                  <a:schemeClr val="tx1"/>
                </a:solidFill>
                <a:latin typeface="+mn-lt"/>
                <a:ea typeface="+mn-ea"/>
                <a:cs typeface="+mn-cs"/>
              </a:rPr>
              <a:t>) is then shifted horizontally by an amount proportional to its perpendicular distance (</a:t>
            </a:r>
            <a:r>
              <a:rPr lang="en-GB" sz="1200" b="0" i="1" u="none" strike="noStrike" kern="1200" baseline="0" dirty="0">
                <a:solidFill>
                  <a:schemeClr val="tx1"/>
                </a:solidFill>
                <a:latin typeface="+mn-lt"/>
                <a:ea typeface="+mn-ea"/>
                <a:cs typeface="+mn-cs"/>
              </a:rPr>
              <a:t>y </a:t>
            </a:r>
            <a:r>
              <a:rPr lang="en-GB" sz="1200" b="0" i="0" u="none" strike="noStrike" kern="1200" baseline="0" dirty="0">
                <a:solidFill>
                  <a:schemeClr val="tx1"/>
                </a:solidFill>
                <a:latin typeface="+mn-lt"/>
                <a:ea typeface="+mn-ea"/>
                <a:cs typeface="+mn-cs"/>
              </a:rPr>
              <a:t>value) from the </a:t>
            </a:r>
            <a:r>
              <a:rPr lang="en-GB" sz="1200" b="0" i="1" u="none" strike="noStrike" kern="1200" baseline="0" dirty="0">
                <a:solidFill>
                  <a:schemeClr val="tx1"/>
                </a:solidFill>
                <a:latin typeface="+mn-lt"/>
                <a:ea typeface="+mn-ea"/>
                <a:cs typeface="+mn-cs"/>
              </a:rPr>
              <a:t>x </a:t>
            </a:r>
            <a:r>
              <a:rPr lang="en-GB" sz="1200" b="0" i="0" u="none" strike="noStrike" kern="1200" baseline="0" dirty="0">
                <a:solidFill>
                  <a:schemeClr val="tx1"/>
                </a:solidFill>
                <a:latin typeface="+mn-lt"/>
                <a:ea typeface="+mn-ea"/>
                <a:cs typeface="+mn-cs"/>
              </a:rPr>
              <a:t>axis. </a:t>
            </a:r>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57</a:t>
            </a:fld>
            <a:endParaRPr lang="en-GB"/>
          </a:p>
        </p:txBody>
      </p:sp>
    </p:spTree>
    <p:extLst>
      <p:ext uri="{BB962C8B-B14F-4D97-AF65-F5344CB8AC3E}">
        <p14:creationId xmlns:p14="http://schemas.microsoft.com/office/powerpoint/2010/main" val="97652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58</a:t>
            </a:fld>
            <a:endParaRPr lang="en-GB"/>
          </a:p>
        </p:txBody>
      </p:sp>
    </p:spTree>
    <p:extLst>
      <p:ext uri="{BB962C8B-B14F-4D97-AF65-F5344CB8AC3E}">
        <p14:creationId xmlns:p14="http://schemas.microsoft.com/office/powerpoint/2010/main" val="1714259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59</a:t>
            </a:fld>
            <a:endParaRPr lang="en-GB"/>
          </a:p>
        </p:txBody>
      </p:sp>
    </p:spTree>
    <p:extLst>
      <p:ext uri="{BB962C8B-B14F-4D97-AF65-F5344CB8AC3E}">
        <p14:creationId xmlns:p14="http://schemas.microsoft.com/office/powerpoint/2010/main" val="197887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60</a:t>
            </a:fld>
            <a:endParaRPr lang="en-GB"/>
          </a:p>
        </p:txBody>
      </p:sp>
    </p:spTree>
    <p:extLst>
      <p:ext uri="{BB962C8B-B14F-4D97-AF65-F5344CB8AC3E}">
        <p14:creationId xmlns:p14="http://schemas.microsoft.com/office/powerpoint/2010/main" val="2511138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61</a:t>
            </a:fld>
            <a:endParaRPr lang="en-GB"/>
          </a:p>
        </p:txBody>
      </p:sp>
    </p:spTree>
    <p:extLst>
      <p:ext uri="{BB962C8B-B14F-4D97-AF65-F5344CB8AC3E}">
        <p14:creationId xmlns:p14="http://schemas.microsoft.com/office/powerpoint/2010/main" val="4292857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62</a:t>
            </a:fld>
            <a:endParaRPr lang="en-GB"/>
          </a:p>
        </p:txBody>
      </p:sp>
    </p:spTree>
    <p:extLst>
      <p:ext uri="{BB962C8B-B14F-4D97-AF65-F5344CB8AC3E}">
        <p14:creationId xmlns:p14="http://schemas.microsoft.com/office/powerpoint/2010/main" val="1044569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63</a:t>
            </a:fld>
            <a:endParaRPr lang="en-GB"/>
          </a:p>
        </p:txBody>
      </p:sp>
    </p:spTree>
    <p:extLst>
      <p:ext uri="{BB962C8B-B14F-4D97-AF65-F5344CB8AC3E}">
        <p14:creationId xmlns:p14="http://schemas.microsoft.com/office/powerpoint/2010/main" val="23158841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64</a:t>
            </a:fld>
            <a:endParaRPr lang="en-GB"/>
          </a:p>
        </p:txBody>
      </p:sp>
    </p:spTree>
    <p:extLst>
      <p:ext uri="{BB962C8B-B14F-4D97-AF65-F5344CB8AC3E}">
        <p14:creationId xmlns:p14="http://schemas.microsoft.com/office/powerpoint/2010/main" val="22927592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65</a:t>
            </a:fld>
            <a:endParaRPr lang="en-GB"/>
          </a:p>
        </p:txBody>
      </p:sp>
    </p:spTree>
    <p:extLst>
      <p:ext uri="{BB962C8B-B14F-4D97-AF65-F5344CB8AC3E}">
        <p14:creationId xmlns:p14="http://schemas.microsoft.com/office/powerpoint/2010/main" val="3791896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11</a:t>
            </a:fld>
            <a:endParaRPr lang="en-GB"/>
          </a:p>
        </p:txBody>
      </p:sp>
    </p:spTree>
    <p:extLst>
      <p:ext uri="{BB962C8B-B14F-4D97-AF65-F5344CB8AC3E}">
        <p14:creationId xmlns:p14="http://schemas.microsoft.com/office/powerpoint/2010/main" val="3590254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66</a:t>
            </a:fld>
            <a:endParaRPr lang="en-GB"/>
          </a:p>
        </p:txBody>
      </p:sp>
    </p:spTree>
    <p:extLst>
      <p:ext uri="{BB962C8B-B14F-4D97-AF65-F5344CB8AC3E}">
        <p14:creationId xmlns:p14="http://schemas.microsoft.com/office/powerpoint/2010/main" val="1311251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67</a:t>
            </a:fld>
            <a:endParaRPr lang="en-GB"/>
          </a:p>
        </p:txBody>
      </p:sp>
    </p:spTree>
    <p:extLst>
      <p:ext uri="{BB962C8B-B14F-4D97-AF65-F5344CB8AC3E}">
        <p14:creationId xmlns:p14="http://schemas.microsoft.com/office/powerpoint/2010/main" val="1724143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F0847DE8-CDBA-4FD4-819E-12FE2F316EB6}" type="slidenum">
              <a:rPr lang="en-GB" smtClean="0"/>
              <a:t>68</a:t>
            </a:fld>
            <a:endParaRPr lang="en-GB"/>
          </a:p>
        </p:txBody>
      </p:sp>
    </p:spTree>
    <p:extLst>
      <p:ext uri="{BB962C8B-B14F-4D97-AF65-F5344CB8AC3E}">
        <p14:creationId xmlns:p14="http://schemas.microsoft.com/office/powerpoint/2010/main" val="222138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Deformation = Distortion. </a:t>
            </a:r>
          </a:p>
        </p:txBody>
      </p:sp>
      <p:sp>
        <p:nvSpPr>
          <p:cNvPr id="4" name="Slide Number Placeholder 3"/>
          <p:cNvSpPr>
            <a:spLocks noGrp="1"/>
          </p:cNvSpPr>
          <p:nvPr>
            <p:ph type="sldNum" sz="quarter" idx="5"/>
          </p:nvPr>
        </p:nvSpPr>
        <p:spPr/>
        <p:txBody>
          <a:bodyPr/>
          <a:lstStyle/>
          <a:p>
            <a:fld id="{F0847DE8-CDBA-4FD4-819E-12FE2F316EB6}" type="slidenum">
              <a:rPr lang="en-GB" smtClean="0"/>
              <a:t>12</a:t>
            </a:fld>
            <a:endParaRPr lang="en-GB"/>
          </a:p>
        </p:txBody>
      </p:sp>
    </p:spTree>
    <p:extLst>
      <p:ext uri="{BB962C8B-B14F-4D97-AF65-F5344CB8AC3E}">
        <p14:creationId xmlns:p14="http://schemas.microsoft.com/office/powerpoint/2010/main" val="375791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13</a:t>
            </a:fld>
            <a:endParaRPr lang="en-GB"/>
          </a:p>
        </p:txBody>
      </p:sp>
    </p:spTree>
    <p:extLst>
      <p:ext uri="{BB962C8B-B14F-4D97-AF65-F5344CB8AC3E}">
        <p14:creationId xmlns:p14="http://schemas.microsoft.com/office/powerpoint/2010/main" val="328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F0847DE8-CDBA-4FD4-819E-12FE2F316EB6}" type="slidenum">
              <a:rPr lang="en-GB" smtClean="0"/>
              <a:t>14</a:t>
            </a:fld>
            <a:endParaRPr lang="en-GB"/>
          </a:p>
        </p:txBody>
      </p:sp>
    </p:spTree>
    <p:extLst>
      <p:ext uri="{BB962C8B-B14F-4D97-AF65-F5344CB8AC3E}">
        <p14:creationId xmlns:p14="http://schemas.microsoft.com/office/powerpoint/2010/main" val="120843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4502-576F-4782-AE14-C4DE649041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93BE39B-C033-4E60-ABE3-532BA44FE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7EBC8E5-7A99-42F1-83D0-9A3FB29F6AE3}"/>
              </a:ext>
            </a:extLst>
          </p:cNvPr>
          <p:cNvSpPr>
            <a:spLocks noGrp="1"/>
          </p:cNvSpPr>
          <p:nvPr>
            <p:ph type="dt" sz="half" idx="10"/>
          </p:nvPr>
        </p:nvSpPr>
        <p:spPr/>
        <p:txBody>
          <a:bodyPr/>
          <a:lstStyle/>
          <a:p>
            <a:fld id="{6D8262BF-F993-4270-891B-DCCF2F344811}" type="datetime1">
              <a:rPr lang="en-GB" smtClean="0"/>
              <a:t>24/02/2025</a:t>
            </a:fld>
            <a:endParaRPr lang="en-GB"/>
          </a:p>
        </p:txBody>
      </p:sp>
      <p:sp>
        <p:nvSpPr>
          <p:cNvPr id="5" name="Footer Placeholder 4">
            <a:extLst>
              <a:ext uri="{FF2B5EF4-FFF2-40B4-BE49-F238E27FC236}">
                <a16:creationId xmlns:a16="http://schemas.microsoft.com/office/drawing/2014/main" id="{FF07E1FE-FA9E-4068-A0EC-2F617FD868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515B2C-860C-4C55-9F33-479599AEDA61}"/>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145268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BEC9-7881-4B20-B1D7-EAAEB6453A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5D61BB-5470-4FCD-8E14-F0AE86CAE8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5CBF98-8E93-42F5-9FE6-F7FE9F3DCEBA}"/>
              </a:ext>
            </a:extLst>
          </p:cNvPr>
          <p:cNvSpPr>
            <a:spLocks noGrp="1"/>
          </p:cNvSpPr>
          <p:nvPr>
            <p:ph type="dt" sz="half" idx="10"/>
          </p:nvPr>
        </p:nvSpPr>
        <p:spPr/>
        <p:txBody>
          <a:bodyPr/>
          <a:lstStyle/>
          <a:p>
            <a:fld id="{07FD61B8-BB02-4241-9D3A-73D58D6A23A7}" type="datetime1">
              <a:rPr lang="en-GB" smtClean="0"/>
              <a:t>24/02/2025</a:t>
            </a:fld>
            <a:endParaRPr lang="en-GB"/>
          </a:p>
        </p:txBody>
      </p:sp>
      <p:sp>
        <p:nvSpPr>
          <p:cNvPr id="5" name="Footer Placeholder 4">
            <a:extLst>
              <a:ext uri="{FF2B5EF4-FFF2-40B4-BE49-F238E27FC236}">
                <a16:creationId xmlns:a16="http://schemas.microsoft.com/office/drawing/2014/main" id="{89E84A94-C878-4376-AB8D-F6F886C7A7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403727-088E-43CF-99DF-9D96BE98FEE1}"/>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125451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98A6C9-C0E0-476F-8BC4-9E3BDF92EC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4AEAAD0-FA9C-4108-9E90-86CB63D0B0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FBA9B7-5B11-40EE-90C2-98D92EBE2D22}"/>
              </a:ext>
            </a:extLst>
          </p:cNvPr>
          <p:cNvSpPr>
            <a:spLocks noGrp="1"/>
          </p:cNvSpPr>
          <p:nvPr>
            <p:ph type="dt" sz="half" idx="10"/>
          </p:nvPr>
        </p:nvSpPr>
        <p:spPr/>
        <p:txBody>
          <a:bodyPr/>
          <a:lstStyle/>
          <a:p>
            <a:fld id="{FC46E360-B265-4E66-AE8C-F7E203466746}" type="datetime1">
              <a:rPr lang="en-GB" smtClean="0"/>
              <a:t>24/02/2025</a:t>
            </a:fld>
            <a:endParaRPr lang="en-GB"/>
          </a:p>
        </p:txBody>
      </p:sp>
      <p:sp>
        <p:nvSpPr>
          <p:cNvPr id="5" name="Footer Placeholder 4">
            <a:extLst>
              <a:ext uri="{FF2B5EF4-FFF2-40B4-BE49-F238E27FC236}">
                <a16:creationId xmlns:a16="http://schemas.microsoft.com/office/drawing/2014/main" id="{B2479B19-79CE-40F0-96FA-486DF40717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5EB68D-BCB6-4464-8070-98C88602D465}"/>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300435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A377-3BA2-499D-9043-F2647952B4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BE8283-5DC1-4C50-A873-3472D0ADBF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77FEA-8F45-44D7-9B8C-7D2E431FAF5A}"/>
              </a:ext>
            </a:extLst>
          </p:cNvPr>
          <p:cNvSpPr>
            <a:spLocks noGrp="1"/>
          </p:cNvSpPr>
          <p:nvPr>
            <p:ph type="dt" sz="half" idx="10"/>
          </p:nvPr>
        </p:nvSpPr>
        <p:spPr/>
        <p:txBody>
          <a:bodyPr/>
          <a:lstStyle/>
          <a:p>
            <a:fld id="{F6383118-A603-4FBA-87E0-6E9BE095C414}" type="datetime1">
              <a:rPr lang="en-GB" smtClean="0"/>
              <a:t>24/02/2025</a:t>
            </a:fld>
            <a:endParaRPr lang="en-GB"/>
          </a:p>
        </p:txBody>
      </p:sp>
      <p:sp>
        <p:nvSpPr>
          <p:cNvPr id="5" name="Footer Placeholder 4">
            <a:extLst>
              <a:ext uri="{FF2B5EF4-FFF2-40B4-BE49-F238E27FC236}">
                <a16:creationId xmlns:a16="http://schemas.microsoft.com/office/drawing/2014/main" id="{C44F613D-F94A-4444-A370-243A66C198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8278B7-4BBB-42FD-A94D-3DBE2A4122A1}"/>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188572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210E-7E70-4D76-B690-B19A273E09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4C2FC28-B165-4F99-BA05-332ECE0ECF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979F1C-C3A4-43F5-8E60-8AB8D9FA4146}"/>
              </a:ext>
            </a:extLst>
          </p:cNvPr>
          <p:cNvSpPr>
            <a:spLocks noGrp="1"/>
          </p:cNvSpPr>
          <p:nvPr>
            <p:ph type="dt" sz="half" idx="10"/>
          </p:nvPr>
        </p:nvSpPr>
        <p:spPr/>
        <p:txBody>
          <a:bodyPr/>
          <a:lstStyle/>
          <a:p>
            <a:fld id="{02CBCC78-C66F-4966-A624-F5F14C9EF98B}" type="datetime1">
              <a:rPr lang="en-GB" smtClean="0"/>
              <a:t>24/02/2025</a:t>
            </a:fld>
            <a:endParaRPr lang="en-GB"/>
          </a:p>
        </p:txBody>
      </p:sp>
      <p:sp>
        <p:nvSpPr>
          <p:cNvPr id="5" name="Footer Placeholder 4">
            <a:extLst>
              <a:ext uri="{FF2B5EF4-FFF2-40B4-BE49-F238E27FC236}">
                <a16:creationId xmlns:a16="http://schemas.microsoft.com/office/drawing/2014/main" id="{DD91AA07-2730-4C93-9D11-CB0CD6C525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721430-F36A-42E0-AF1A-ADA386AA3F29}"/>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21615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DD20-44B7-4FEB-AC19-F91480280F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6C7BAD-468C-4874-B374-8F60F363AE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0F8010F-C085-45CD-96D7-A784488D17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C39611C-E856-4F4C-8B86-0AA3710CE9FD}"/>
              </a:ext>
            </a:extLst>
          </p:cNvPr>
          <p:cNvSpPr>
            <a:spLocks noGrp="1"/>
          </p:cNvSpPr>
          <p:nvPr>
            <p:ph type="dt" sz="half" idx="10"/>
          </p:nvPr>
        </p:nvSpPr>
        <p:spPr/>
        <p:txBody>
          <a:bodyPr/>
          <a:lstStyle/>
          <a:p>
            <a:fld id="{9EF4FAA0-FA5F-4B52-B765-775C2668E5ED}" type="datetime1">
              <a:rPr lang="en-GB" smtClean="0"/>
              <a:t>24/02/2025</a:t>
            </a:fld>
            <a:endParaRPr lang="en-GB"/>
          </a:p>
        </p:txBody>
      </p:sp>
      <p:sp>
        <p:nvSpPr>
          <p:cNvPr id="6" name="Footer Placeholder 5">
            <a:extLst>
              <a:ext uri="{FF2B5EF4-FFF2-40B4-BE49-F238E27FC236}">
                <a16:creationId xmlns:a16="http://schemas.microsoft.com/office/drawing/2014/main" id="{690BFBD9-C35E-4C55-B05B-715B15C5FC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6679E6-240E-4890-9083-AB6C063CC904}"/>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762821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C378-83DA-4164-B852-A62F872E8A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B92BC2-76FA-4035-88D9-23DDC8ABB6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1AA880-ADAF-4241-A4B1-3EFD9FA605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C487CEF-95D8-41AF-82F3-F30EF63EE0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239373E-02F3-401A-A272-3C7418AFFF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59982B9-9D6D-4EEB-84D0-E0B9C4288AAD}"/>
              </a:ext>
            </a:extLst>
          </p:cNvPr>
          <p:cNvSpPr>
            <a:spLocks noGrp="1"/>
          </p:cNvSpPr>
          <p:nvPr>
            <p:ph type="dt" sz="half" idx="10"/>
          </p:nvPr>
        </p:nvSpPr>
        <p:spPr/>
        <p:txBody>
          <a:bodyPr/>
          <a:lstStyle/>
          <a:p>
            <a:fld id="{BD639BAE-1417-435A-9B82-E7C9057C2CBB}" type="datetime1">
              <a:rPr lang="en-GB" smtClean="0"/>
              <a:t>24/02/2025</a:t>
            </a:fld>
            <a:endParaRPr lang="en-GB"/>
          </a:p>
        </p:txBody>
      </p:sp>
      <p:sp>
        <p:nvSpPr>
          <p:cNvPr id="8" name="Footer Placeholder 7">
            <a:extLst>
              <a:ext uri="{FF2B5EF4-FFF2-40B4-BE49-F238E27FC236}">
                <a16:creationId xmlns:a16="http://schemas.microsoft.com/office/drawing/2014/main" id="{08F48D7D-D921-4FC3-8957-E1BCAB5CD18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0DA909B-DCA3-44BF-B8C4-EC6301C764B7}"/>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393107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A53E-1BBA-4919-BD2A-D4222AC9A3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B58D5D-9C4D-49E2-B8AD-BACB1E5D7BB9}"/>
              </a:ext>
            </a:extLst>
          </p:cNvPr>
          <p:cNvSpPr>
            <a:spLocks noGrp="1"/>
          </p:cNvSpPr>
          <p:nvPr>
            <p:ph type="dt" sz="half" idx="10"/>
          </p:nvPr>
        </p:nvSpPr>
        <p:spPr/>
        <p:txBody>
          <a:bodyPr/>
          <a:lstStyle/>
          <a:p>
            <a:fld id="{CA6267FC-992A-41D3-9868-91E9E54145BC}" type="datetime1">
              <a:rPr lang="en-GB" smtClean="0"/>
              <a:t>24/02/2025</a:t>
            </a:fld>
            <a:endParaRPr lang="en-GB"/>
          </a:p>
        </p:txBody>
      </p:sp>
      <p:sp>
        <p:nvSpPr>
          <p:cNvPr id="4" name="Footer Placeholder 3">
            <a:extLst>
              <a:ext uri="{FF2B5EF4-FFF2-40B4-BE49-F238E27FC236}">
                <a16:creationId xmlns:a16="http://schemas.microsoft.com/office/drawing/2014/main" id="{9548A92C-8EDB-4EAC-AB77-03E8079B2B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C99A33-53E1-4220-A282-D26EB36488ED}"/>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14976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DCB8E-1779-437B-8173-EB90CE1D9306}"/>
              </a:ext>
            </a:extLst>
          </p:cNvPr>
          <p:cNvSpPr>
            <a:spLocks noGrp="1"/>
          </p:cNvSpPr>
          <p:nvPr>
            <p:ph type="dt" sz="half" idx="10"/>
          </p:nvPr>
        </p:nvSpPr>
        <p:spPr/>
        <p:txBody>
          <a:bodyPr/>
          <a:lstStyle/>
          <a:p>
            <a:fld id="{BA96FADE-008E-4B2D-9AEE-4A0DBE1BA161}" type="datetime1">
              <a:rPr lang="en-GB" smtClean="0"/>
              <a:t>24/02/2025</a:t>
            </a:fld>
            <a:endParaRPr lang="en-GB"/>
          </a:p>
        </p:txBody>
      </p:sp>
      <p:sp>
        <p:nvSpPr>
          <p:cNvPr id="3" name="Footer Placeholder 2">
            <a:extLst>
              <a:ext uri="{FF2B5EF4-FFF2-40B4-BE49-F238E27FC236}">
                <a16:creationId xmlns:a16="http://schemas.microsoft.com/office/drawing/2014/main" id="{572F902D-C43B-4572-A729-0249638A647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A6DB8D7-94A4-49E3-A4B7-DFC96A32A38A}"/>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3845324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6901-DF42-4CE9-8D3B-1950A2BD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7B3B2C-DAD3-4816-BE3C-A7EA0B49D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EA7E7F3-661D-4155-A518-B187D62A9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0F23AE-00CE-40ED-B383-4F4437B1E783}"/>
              </a:ext>
            </a:extLst>
          </p:cNvPr>
          <p:cNvSpPr>
            <a:spLocks noGrp="1"/>
          </p:cNvSpPr>
          <p:nvPr>
            <p:ph type="dt" sz="half" idx="10"/>
          </p:nvPr>
        </p:nvSpPr>
        <p:spPr/>
        <p:txBody>
          <a:bodyPr/>
          <a:lstStyle/>
          <a:p>
            <a:fld id="{555723CA-28C2-401D-92E6-0594C5813C92}" type="datetime1">
              <a:rPr lang="en-GB" smtClean="0"/>
              <a:t>24/02/2025</a:t>
            </a:fld>
            <a:endParaRPr lang="en-GB"/>
          </a:p>
        </p:txBody>
      </p:sp>
      <p:sp>
        <p:nvSpPr>
          <p:cNvPr id="6" name="Footer Placeholder 5">
            <a:extLst>
              <a:ext uri="{FF2B5EF4-FFF2-40B4-BE49-F238E27FC236}">
                <a16:creationId xmlns:a16="http://schemas.microsoft.com/office/drawing/2014/main" id="{95FBC371-40A4-4482-AB0C-F2ADD49D41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E64F5A-1F0D-4EDB-A2CF-ACC65AEB8CF6}"/>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356405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1268-723D-4F8F-BD44-8E87B7131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9FFD95-DA0B-4413-BA38-03F8EE1F1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4DC85D-BB01-4EB4-924A-63A8D0DBB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5FDF42-22C1-49BC-8384-3C750DA2A066}"/>
              </a:ext>
            </a:extLst>
          </p:cNvPr>
          <p:cNvSpPr>
            <a:spLocks noGrp="1"/>
          </p:cNvSpPr>
          <p:nvPr>
            <p:ph type="dt" sz="half" idx="10"/>
          </p:nvPr>
        </p:nvSpPr>
        <p:spPr/>
        <p:txBody>
          <a:bodyPr/>
          <a:lstStyle/>
          <a:p>
            <a:fld id="{23493A84-9331-49B3-B6F9-54AAA42B7E38}" type="datetime1">
              <a:rPr lang="en-GB" smtClean="0"/>
              <a:t>24/02/2025</a:t>
            </a:fld>
            <a:endParaRPr lang="en-GB"/>
          </a:p>
        </p:txBody>
      </p:sp>
      <p:sp>
        <p:nvSpPr>
          <p:cNvPr id="6" name="Footer Placeholder 5">
            <a:extLst>
              <a:ext uri="{FF2B5EF4-FFF2-40B4-BE49-F238E27FC236}">
                <a16:creationId xmlns:a16="http://schemas.microsoft.com/office/drawing/2014/main" id="{7F00FD26-069D-42FE-AEA3-5683177B57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17D3D0-A322-4D86-A7A0-47B7B91EAB4F}"/>
              </a:ext>
            </a:extLst>
          </p:cNvPr>
          <p:cNvSpPr>
            <a:spLocks noGrp="1"/>
          </p:cNvSpPr>
          <p:nvPr>
            <p:ph type="sldNum" sz="quarter" idx="12"/>
          </p:nvPr>
        </p:nvSpPr>
        <p:spPr/>
        <p:txBody>
          <a:bodyPr/>
          <a:lstStyle/>
          <a:p>
            <a:fld id="{B9920948-5EF8-4FA9-A9AD-186BABFE92F8}" type="slidenum">
              <a:rPr lang="en-GB" smtClean="0"/>
              <a:t>‹#›</a:t>
            </a:fld>
            <a:endParaRPr lang="en-GB"/>
          </a:p>
        </p:txBody>
      </p:sp>
    </p:spTree>
    <p:extLst>
      <p:ext uri="{BB962C8B-B14F-4D97-AF65-F5344CB8AC3E}">
        <p14:creationId xmlns:p14="http://schemas.microsoft.com/office/powerpoint/2010/main" val="3264335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EFF7CB-AA45-46E0-8B46-0DCDBE8F5B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FE63780-F5B9-4475-82EA-8717287EFF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4AD314-7C9A-4D2F-8B13-5A214CFC8D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54523-29A0-4CA7-97C4-2D2D01B4F533}" type="datetime1">
              <a:rPr lang="en-GB" smtClean="0"/>
              <a:t>24/02/2025</a:t>
            </a:fld>
            <a:endParaRPr lang="en-GB"/>
          </a:p>
        </p:txBody>
      </p:sp>
      <p:sp>
        <p:nvSpPr>
          <p:cNvPr id="5" name="Footer Placeholder 4">
            <a:extLst>
              <a:ext uri="{FF2B5EF4-FFF2-40B4-BE49-F238E27FC236}">
                <a16:creationId xmlns:a16="http://schemas.microsoft.com/office/drawing/2014/main" id="{9E5D7EC7-A607-470E-94BB-DBF21C013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BF07ADD-E508-4EED-B9F3-D49D4157B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20948-5EF8-4FA9-A9AD-186BABFE92F8}" type="slidenum">
              <a:rPr lang="en-GB" smtClean="0"/>
              <a:t>‹#›</a:t>
            </a:fld>
            <a:endParaRPr lang="en-GB"/>
          </a:p>
        </p:txBody>
      </p:sp>
    </p:spTree>
    <p:extLst>
      <p:ext uri="{BB962C8B-B14F-4D97-AF65-F5344CB8AC3E}">
        <p14:creationId xmlns:p14="http://schemas.microsoft.com/office/powerpoint/2010/main" val="1121460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hyperlink" Target="mailto:mskhayat@uqu.edu.sa"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8FCEA309-0E07-F7A4-60ED-85E9EDD241F1}"/>
              </a:ext>
            </a:extLst>
          </p:cNvPr>
          <p:cNvSpPr>
            <a:spLocks noGrp="1"/>
          </p:cNvSpPr>
          <p:nvPr>
            <p:ph type="ctrTitle"/>
          </p:nvPr>
        </p:nvSpPr>
        <p:spPr>
          <a:xfrm>
            <a:off x="1524000" y="1293338"/>
            <a:ext cx="9144000" cy="3274592"/>
          </a:xfrm>
        </p:spPr>
        <p:txBody>
          <a:bodyPr anchor="ctr">
            <a:normAutofit/>
          </a:bodyPr>
          <a:lstStyle/>
          <a:p>
            <a:r>
              <a:rPr lang="en-US" sz="7200"/>
              <a:t>Computer Graphics</a:t>
            </a:r>
            <a:br>
              <a:rPr lang="en-US" sz="7200"/>
            </a:br>
            <a:r>
              <a:rPr lang="en-US" sz="7200"/>
              <a:t>2-D Transformation</a:t>
            </a:r>
            <a:endParaRPr lang="ar-EG" sz="7200"/>
          </a:p>
        </p:txBody>
      </p:sp>
      <p:sp>
        <p:nvSpPr>
          <p:cNvPr id="3" name="عنوان فرعي 2">
            <a:extLst>
              <a:ext uri="{FF2B5EF4-FFF2-40B4-BE49-F238E27FC236}">
                <a16:creationId xmlns:a16="http://schemas.microsoft.com/office/drawing/2014/main" id="{DB662E68-11D2-F35B-AD2B-56C938BFE0FF}"/>
              </a:ext>
            </a:extLst>
          </p:cNvPr>
          <p:cNvSpPr>
            <a:spLocks noGrp="1"/>
          </p:cNvSpPr>
          <p:nvPr>
            <p:ph type="subTitle" idx="1"/>
          </p:nvPr>
        </p:nvSpPr>
        <p:spPr>
          <a:xfrm>
            <a:off x="1524000" y="5514052"/>
            <a:ext cx="9144000" cy="651910"/>
          </a:xfrm>
        </p:spPr>
        <p:txBody>
          <a:bodyPr anchor="ctr">
            <a:normAutofit/>
          </a:bodyPr>
          <a:lstStyle/>
          <a:p>
            <a:r>
              <a:rPr lang="en-US"/>
              <a:t>Slides of: T. Mariah Khayat – Special Thanks</a:t>
            </a:r>
            <a:endParaRPr lang="ar-EG"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84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7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10</a:t>
            </a:fld>
            <a:endParaRPr lang="en-GB"/>
          </a:p>
        </p:txBody>
      </p:sp>
      <p:pic>
        <p:nvPicPr>
          <p:cNvPr id="6" name="Picture 5">
            <a:extLst>
              <a:ext uri="{FF2B5EF4-FFF2-40B4-BE49-F238E27FC236}">
                <a16:creationId xmlns:a16="http://schemas.microsoft.com/office/drawing/2014/main" id="{2A95E61E-B305-4563-B6FE-00767BC3A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678" y="1477194"/>
            <a:ext cx="3600643" cy="4788548"/>
          </a:xfrm>
          <a:prstGeom prst="rect">
            <a:avLst/>
          </a:prstGeom>
        </p:spPr>
      </p:pic>
    </p:spTree>
    <p:extLst>
      <p:ext uri="{BB962C8B-B14F-4D97-AF65-F5344CB8AC3E}">
        <p14:creationId xmlns:p14="http://schemas.microsoft.com/office/powerpoint/2010/main" val="137861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This allows us to write the two-dimensional translation equations in the matrix form</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24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11</a:t>
            </a:fld>
            <a:endParaRPr lang="en-GB"/>
          </a:p>
        </p:txBody>
      </p:sp>
      <p:pic>
        <p:nvPicPr>
          <p:cNvPr id="6" name="Picture 5">
            <a:extLst>
              <a:ext uri="{FF2B5EF4-FFF2-40B4-BE49-F238E27FC236}">
                <a16:creationId xmlns:a16="http://schemas.microsoft.com/office/drawing/2014/main" id="{C748728A-D024-4EFF-BB39-590758779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396" y="3770310"/>
            <a:ext cx="8309208" cy="693359"/>
          </a:xfrm>
          <a:prstGeom prst="rect">
            <a:avLst/>
          </a:prstGeom>
        </p:spPr>
      </p:pic>
    </p:spTree>
    <p:extLst>
      <p:ext uri="{BB962C8B-B14F-4D97-AF65-F5344CB8AC3E}">
        <p14:creationId xmlns:p14="http://schemas.microsoft.com/office/powerpoint/2010/main" val="425693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342900" indent="-342900" algn="l">
              <a:buFont typeface="Arial" panose="020B0604020202020204" pitchFamily="34" charset="0"/>
              <a:buChar char="•"/>
            </a:pPr>
            <a:r>
              <a:rPr lang="en-GB" sz="2700" dirty="0">
                <a:latin typeface="Century Gothic" panose="020B0502020202020204" pitchFamily="34" charset="0"/>
              </a:rPr>
              <a:t>Translation is a </a:t>
            </a:r>
            <a:r>
              <a:rPr lang="en-GB" sz="2700" i="1" dirty="0">
                <a:latin typeface="Century Gothic" panose="020B0502020202020204" pitchFamily="34" charset="0"/>
              </a:rPr>
              <a:t>rigid-body transformation </a:t>
            </a:r>
            <a:r>
              <a:rPr lang="en-GB" sz="2700" dirty="0">
                <a:latin typeface="Century Gothic" panose="020B0502020202020204" pitchFamily="34" charset="0"/>
              </a:rPr>
              <a:t>that moves objects without deformation.</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That is, every point on the object is translated by the same amount.</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A straight-line segment is translated by applying Equation 3 to each of the two line endpoints and redrawing the line between the new endpoint positions.</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A polygon is translated similarly. We add a translation vector to the coordinate position of each vertex and then regenerate the polygon using the new set of vertex coordinates.</a:t>
            </a:r>
          </a:p>
          <a:p>
            <a:pPr marL="342900" indent="-342900" algn="l">
              <a:buFont typeface="Arial" panose="020B0604020202020204" pitchFamily="34" charset="0"/>
              <a:buChar char="•"/>
            </a:pPr>
            <a:endParaRPr lang="en-GB" sz="8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12</a:t>
            </a:fld>
            <a:endParaRPr lang="en-GB"/>
          </a:p>
        </p:txBody>
      </p:sp>
    </p:spTree>
    <p:extLst>
      <p:ext uri="{BB962C8B-B14F-4D97-AF65-F5344CB8AC3E}">
        <p14:creationId xmlns:p14="http://schemas.microsoft.com/office/powerpoint/2010/main" val="2435973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700" dirty="0">
                <a:latin typeface="Century Gothic" panose="020B0502020202020204" pitchFamily="34" charset="0"/>
              </a:rPr>
              <a:t>Figure 2 illustrates the application of a specified translation vector to move an object from one position to another.</a:t>
            </a:r>
          </a:p>
          <a:p>
            <a:pPr marL="457200" indent="-457200" algn="l">
              <a:buFont typeface="Arial" panose="020B0604020202020204" pitchFamily="34" charset="0"/>
              <a:buChar char="•"/>
            </a:pPr>
            <a:endParaRPr lang="en-GB" sz="2700" dirty="0">
              <a:latin typeface="Century Gothic" panose="020B0502020202020204" pitchFamily="34" charset="0"/>
            </a:endParaRPr>
          </a:p>
          <a:p>
            <a:pPr algn="l"/>
            <a:endParaRPr lang="en-GB" sz="2700" dirty="0">
              <a:latin typeface="Century Gothic" panose="020B0502020202020204" pitchFamily="34" charset="0"/>
            </a:endParaRPr>
          </a:p>
          <a:p>
            <a:pPr algn="l"/>
            <a:endParaRPr lang="en-GB" sz="2400" dirty="0">
              <a:latin typeface="Century Gothic" panose="020B0502020202020204" pitchFamily="34" charset="0"/>
            </a:endParaRPr>
          </a:p>
          <a:p>
            <a:pPr marL="457200" indent="-457200" algn="l">
              <a:buFont typeface="Arial" panose="020B0604020202020204" pitchFamily="34" charset="0"/>
              <a:buChar char="•"/>
            </a:pPr>
            <a:endParaRPr lang="en-GB" sz="16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13</a:t>
            </a:fld>
            <a:endParaRPr lang="en-GB"/>
          </a:p>
        </p:txBody>
      </p:sp>
      <p:pic>
        <p:nvPicPr>
          <p:cNvPr id="6" name="Picture 5">
            <a:extLst>
              <a:ext uri="{FF2B5EF4-FFF2-40B4-BE49-F238E27FC236}">
                <a16:creationId xmlns:a16="http://schemas.microsoft.com/office/drawing/2014/main" id="{15CD9174-604A-4249-A544-DB8A3264B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204" y="2209004"/>
            <a:ext cx="6651593" cy="4136460"/>
          </a:xfrm>
          <a:prstGeom prst="rect">
            <a:avLst/>
          </a:prstGeom>
        </p:spPr>
      </p:pic>
    </p:spTree>
    <p:extLst>
      <p:ext uri="{BB962C8B-B14F-4D97-AF65-F5344CB8AC3E}">
        <p14:creationId xmlns:p14="http://schemas.microsoft.com/office/powerpoint/2010/main" val="363628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Similar methods are used to translate other objects.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To change the position of a </a:t>
            </a:r>
            <a:r>
              <a:rPr lang="en-GB" sz="3200" b="1" dirty="0">
                <a:latin typeface="Century Gothic" panose="020B0502020202020204" pitchFamily="34" charset="0"/>
              </a:rPr>
              <a:t>circle</a:t>
            </a:r>
            <a:r>
              <a:rPr lang="en-GB" sz="3200" dirty="0">
                <a:latin typeface="Century Gothic" panose="020B0502020202020204" pitchFamily="34" charset="0"/>
              </a:rPr>
              <a:t> or </a:t>
            </a:r>
            <a:r>
              <a:rPr lang="en-GB" sz="3200" b="1" dirty="0">
                <a:latin typeface="Century Gothic" panose="020B0502020202020204" pitchFamily="34" charset="0"/>
              </a:rPr>
              <a:t>ellipse</a:t>
            </a:r>
            <a:r>
              <a:rPr lang="en-GB" sz="3200" dirty="0">
                <a:latin typeface="Century Gothic" panose="020B0502020202020204" pitchFamily="34" charset="0"/>
              </a:rPr>
              <a:t>, we translate the </a:t>
            </a:r>
            <a:r>
              <a:rPr lang="en-GB" sz="3200" dirty="0" err="1">
                <a:latin typeface="Century Gothic" panose="020B0502020202020204" pitchFamily="34" charset="0"/>
              </a:rPr>
              <a:t>center</a:t>
            </a:r>
            <a:r>
              <a:rPr lang="en-GB" sz="3200" dirty="0">
                <a:latin typeface="Century Gothic" panose="020B0502020202020204" pitchFamily="34" charset="0"/>
              </a:rPr>
              <a:t> coordinates and redraw the figure in the new location.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For a spline </a:t>
            </a:r>
            <a:r>
              <a:rPr lang="en-GB" sz="3200" b="1" dirty="0">
                <a:latin typeface="Century Gothic" panose="020B0502020202020204" pitchFamily="34" charset="0"/>
              </a:rPr>
              <a:t>curve</a:t>
            </a:r>
            <a:r>
              <a:rPr lang="en-GB" sz="3200" dirty="0">
                <a:latin typeface="Century Gothic" panose="020B0502020202020204" pitchFamily="34" charset="0"/>
              </a:rPr>
              <a:t>, we translate the points that define the curve path and then reconstruct the curve sections between the new coordinate positions.</a:t>
            </a:r>
          </a:p>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14</a:t>
            </a:fld>
            <a:endParaRPr lang="en-GB"/>
          </a:p>
        </p:txBody>
      </p:sp>
    </p:spTree>
    <p:extLst>
      <p:ext uri="{BB962C8B-B14F-4D97-AF65-F5344CB8AC3E}">
        <p14:creationId xmlns:p14="http://schemas.microsoft.com/office/powerpoint/2010/main" val="124829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56C82350-5386-8924-0F29-F4F89A1AFA92}"/>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kern="1200">
                <a:solidFill>
                  <a:schemeClr val="tx1"/>
                </a:solidFill>
                <a:latin typeface="+mj-lt"/>
                <a:ea typeface="+mj-ea"/>
                <a:cs typeface="+mj-cs"/>
              </a:rPr>
              <a:t>Rotation</a:t>
            </a:r>
          </a:p>
        </p:txBody>
      </p:sp>
      <p:grpSp>
        <p:nvGrpSpPr>
          <p:cNvPr id="11" name="Group 10">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صر نائب للنص 2">
            <a:extLst>
              <a:ext uri="{FF2B5EF4-FFF2-40B4-BE49-F238E27FC236}">
                <a16:creationId xmlns:a16="http://schemas.microsoft.com/office/drawing/2014/main" id="{F9BEC1B0-0A25-2383-1B2D-B3C1979A3DF6}"/>
              </a:ext>
            </a:extLst>
          </p:cNvPr>
          <p:cNvSpPr>
            <a:spLocks noGrp="1"/>
          </p:cNvSpPr>
          <p:nvPr>
            <p:ph type="body" idx="1"/>
          </p:nvPr>
        </p:nvSpPr>
        <p:spPr>
          <a:xfrm>
            <a:off x="8030590" y="1687486"/>
            <a:ext cx="3300156" cy="363681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عنصر نائب لرقم الشريحة 3">
            <a:extLst>
              <a:ext uri="{FF2B5EF4-FFF2-40B4-BE49-F238E27FC236}">
                <a16:creationId xmlns:a16="http://schemas.microsoft.com/office/drawing/2014/main" id="{8BE74F53-14F0-CA1F-EF6D-72B37A3D0059}"/>
              </a:ext>
            </a:extLst>
          </p:cNvPr>
          <p:cNvSpPr>
            <a:spLocks noGrp="1"/>
          </p:cNvSpPr>
          <p:nvPr>
            <p:ph type="sldNum" sz="quarter" idx="12"/>
          </p:nvPr>
        </p:nvSpPr>
        <p:spPr>
          <a:xfrm>
            <a:off x="8610600" y="6492240"/>
            <a:ext cx="1838498" cy="365125"/>
          </a:xfrm>
        </p:spPr>
        <p:txBody>
          <a:bodyPr vert="horz" lIns="91440" tIns="45720" rIns="91440" bIns="45720" rtlCol="0" anchor="ctr">
            <a:normAutofit/>
          </a:bodyPr>
          <a:lstStyle/>
          <a:p>
            <a:pPr>
              <a:spcAft>
                <a:spcPts val="600"/>
              </a:spcAft>
            </a:pPr>
            <a:fld id="{B9920948-5EF8-4FA9-A9AD-186BABFE92F8}" type="slidenum">
              <a:rPr lang="en-US" smtClean="0"/>
              <a:pPr>
                <a:spcAft>
                  <a:spcPts val="600"/>
                </a:spcAft>
              </a:pPr>
              <a:t>15</a:t>
            </a:fld>
            <a:endParaRPr lang="en-US"/>
          </a:p>
        </p:txBody>
      </p:sp>
    </p:spTree>
    <p:extLst>
      <p:ext uri="{BB962C8B-B14F-4D97-AF65-F5344CB8AC3E}">
        <p14:creationId xmlns:p14="http://schemas.microsoft.com/office/powerpoint/2010/main" val="114516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We generate a </a:t>
            </a:r>
            <a:r>
              <a:rPr lang="en-GB" sz="3200" b="1" dirty="0">
                <a:latin typeface="Century Gothic" panose="020B0502020202020204" pitchFamily="34" charset="0"/>
              </a:rPr>
              <a:t>rotation </a:t>
            </a:r>
            <a:r>
              <a:rPr lang="en-GB" sz="3200" dirty="0">
                <a:latin typeface="Century Gothic" panose="020B0502020202020204" pitchFamily="34" charset="0"/>
              </a:rPr>
              <a:t>transformation of an object by specifying a </a:t>
            </a:r>
            <a:r>
              <a:rPr lang="en-GB" sz="3200" b="1" dirty="0">
                <a:latin typeface="Century Gothic" panose="020B0502020202020204" pitchFamily="34" charset="0"/>
              </a:rPr>
              <a:t>rotation axis </a:t>
            </a:r>
            <a:r>
              <a:rPr lang="en-GB" sz="3200" dirty="0">
                <a:latin typeface="Century Gothic" panose="020B0502020202020204" pitchFamily="34" charset="0"/>
              </a:rPr>
              <a:t>and a </a:t>
            </a:r>
            <a:r>
              <a:rPr lang="en-GB" sz="3200" b="1" dirty="0">
                <a:latin typeface="Century Gothic" panose="020B0502020202020204" pitchFamily="34" charset="0"/>
              </a:rPr>
              <a:t>rotation angle</a:t>
            </a:r>
            <a:r>
              <a:rPr lang="en-GB" sz="3200" dirty="0">
                <a:latin typeface="Century Gothic" panose="020B0502020202020204" pitchFamily="34" charset="0"/>
              </a:rPr>
              <a:t>.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All points of the object are then transformed to new positions by rotating the points through the specified angle about the rotation axis.</a:t>
            </a:r>
          </a:p>
          <a:p>
            <a:pPr marL="457200" indent="-457200" algn="l">
              <a:buFont typeface="Arial" panose="020B0604020202020204" pitchFamily="34" charset="0"/>
              <a:buChar char="•"/>
            </a:pPr>
            <a:endParaRPr lang="en-GB" sz="32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i="1" dirty="0">
              <a:latin typeface="Century Gothic" panose="020B0502020202020204" pitchFamily="34" charset="0"/>
              <a:cs typeface="Courier New" panose="02070309020205020404" pitchFamily="49" charset="0"/>
            </a:endParaRPr>
          </a:p>
          <a:p>
            <a:pPr algn="l"/>
            <a:endParaRPr lang="en-GB" sz="32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16</a:t>
            </a:fld>
            <a:endParaRPr lang="en-GB"/>
          </a:p>
        </p:txBody>
      </p:sp>
    </p:spTree>
    <p:extLst>
      <p:ext uri="{BB962C8B-B14F-4D97-AF65-F5344CB8AC3E}">
        <p14:creationId xmlns:p14="http://schemas.microsoft.com/office/powerpoint/2010/main" val="2100057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lnSpcReduction="10000"/>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A two-dimensional rotation of an object is obtained by repositioning the object along a circular path in the </a:t>
            </a:r>
            <a:r>
              <a:rPr lang="en-GB" sz="2800" i="1" dirty="0" err="1">
                <a:latin typeface="Century Gothic" panose="020B0502020202020204" pitchFamily="34" charset="0"/>
              </a:rPr>
              <a:t>xy</a:t>
            </a:r>
            <a:r>
              <a:rPr lang="en-GB" sz="2800" i="1" dirty="0">
                <a:latin typeface="Century Gothic" panose="020B0502020202020204" pitchFamily="34" charset="0"/>
              </a:rPr>
              <a:t> </a:t>
            </a:r>
            <a:r>
              <a:rPr lang="en-GB" sz="2800" dirty="0">
                <a:latin typeface="Century Gothic" panose="020B0502020202020204" pitchFamily="34" charset="0"/>
              </a:rPr>
              <a:t>plane.</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In this case, we are rotating the object about a rotation axis that is perpendicular to the </a:t>
            </a:r>
            <a:r>
              <a:rPr lang="en-GB" sz="2800" i="1" dirty="0" err="1">
                <a:latin typeface="Century Gothic" panose="020B0502020202020204" pitchFamily="34" charset="0"/>
              </a:rPr>
              <a:t>xy</a:t>
            </a:r>
            <a:r>
              <a:rPr lang="en-GB" sz="2800" i="1" dirty="0">
                <a:latin typeface="Century Gothic" panose="020B0502020202020204" pitchFamily="34" charset="0"/>
              </a:rPr>
              <a:t> </a:t>
            </a:r>
            <a:r>
              <a:rPr lang="en-GB" sz="2800" dirty="0">
                <a:latin typeface="Century Gothic" panose="020B0502020202020204" pitchFamily="34" charset="0"/>
              </a:rPr>
              <a:t>plane (parallel to the coordinate </a:t>
            </a:r>
            <a:r>
              <a:rPr lang="en-GB" sz="2800" i="1" dirty="0">
                <a:latin typeface="Century Gothic" panose="020B0502020202020204" pitchFamily="34" charset="0"/>
              </a:rPr>
              <a:t>z </a:t>
            </a:r>
            <a:r>
              <a:rPr lang="en-GB" sz="2800" dirty="0">
                <a:latin typeface="Century Gothic" panose="020B0502020202020204" pitchFamily="34" charset="0"/>
              </a:rPr>
              <a:t>axis).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Parameters for the two-dimensional rotation are the rotation angle </a:t>
            </a:r>
            <a:r>
              <a:rPr lang="en-GB" sz="2800" i="1" dirty="0">
                <a:latin typeface="Century Gothic" panose="020B0502020202020204" pitchFamily="34" charset="0"/>
              </a:rPr>
              <a:t>θ </a:t>
            </a:r>
            <a:r>
              <a:rPr lang="en-GB" sz="2800" dirty="0">
                <a:latin typeface="Century Gothic" panose="020B0502020202020204" pitchFamily="34" charset="0"/>
              </a:rPr>
              <a:t>and a position (</a:t>
            </a:r>
            <a:r>
              <a:rPr lang="en-GB" sz="2800" i="1" dirty="0" err="1">
                <a:latin typeface="Century Gothic" panose="020B0502020202020204" pitchFamily="34" charset="0"/>
              </a:rPr>
              <a:t>xr</a:t>
            </a:r>
            <a:r>
              <a:rPr lang="en-GB" sz="2800" i="1" dirty="0">
                <a:latin typeface="Century Gothic" panose="020B0502020202020204" pitchFamily="34" charset="0"/>
              </a:rPr>
              <a:t> </a:t>
            </a:r>
            <a:r>
              <a:rPr lang="en-GB" sz="2800" dirty="0">
                <a:latin typeface="Century Gothic" panose="020B0502020202020204" pitchFamily="34" charset="0"/>
              </a:rPr>
              <a:t>, </a:t>
            </a:r>
            <a:r>
              <a:rPr lang="en-GB" sz="2800" i="1" dirty="0" err="1">
                <a:latin typeface="Century Gothic" panose="020B0502020202020204" pitchFamily="34" charset="0"/>
              </a:rPr>
              <a:t>yr</a:t>
            </a:r>
            <a:r>
              <a:rPr lang="en-GB" sz="2800" i="1" dirty="0">
                <a:latin typeface="Century Gothic" panose="020B0502020202020204" pitchFamily="34" charset="0"/>
              </a:rPr>
              <a:t> </a:t>
            </a:r>
            <a:r>
              <a:rPr lang="en-GB" sz="2800" dirty="0">
                <a:latin typeface="Century Gothic" panose="020B0502020202020204" pitchFamily="34" charset="0"/>
              </a:rPr>
              <a:t>), called the </a:t>
            </a:r>
            <a:r>
              <a:rPr lang="en-GB" sz="2800" b="1" dirty="0">
                <a:latin typeface="Century Gothic" panose="020B0502020202020204" pitchFamily="34" charset="0"/>
              </a:rPr>
              <a:t>rotation point </a:t>
            </a:r>
            <a:r>
              <a:rPr lang="en-GB" sz="2800" dirty="0">
                <a:latin typeface="Century Gothic" panose="020B0502020202020204" pitchFamily="34" charset="0"/>
              </a:rPr>
              <a:t>(or </a:t>
            </a:r>
            <a:r>
              <a:rPr lang="en-GB" sz="2800" b="1" dirty="0">
                <a:latin typeface="Century Gothic" panose="020B0502020202020204" pitchFamily="34" charset="0"/>
              </a:rPr>
              <a:t>pivot point</a:t>
            </a:r>
            <a:r>
              <a:rPr lang="en-GB" sz="2800" dirty="0">
                <a:latin typeface="Century Gothic" panose="020B0502020202020204" pitchFamily="34" charset="0"/>
              </a:rPr>
              <a:t>), about which the object is to be rotated (Figure 3).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The pivot point is the intersection position of the rotation axis with the </a:t>
            </a:r>
            <a:r>
              <a:rPr lang="en-GB" sz="2800" i="1" dirty="0" err="1">
                <a:latin typeface="Century Gothic" panose="020B0502020202020204" pitchFamily="34" charset="0"/>
              </a:rPr>
              <a:t>xy</a:t>
            </a:r>
            <a:r>
              <a:rPr lang="en-GB" sz="2800" i="1" dirty="0">
                <a:latin typeface="Century Gothic" panose="020B0502020202020204" pitchFamily="34" charset="0"/>
              </a:rPr>
              <a:t> </a:t>
            </a:r>
            <a:r>
              <a:rPr lang="en-GB" sz="2800" dirty="0">
                <a:latin typeface="Century Gothic" panose="020B0502020202020204" pitchFamily="34" charset="0"/>
              </a:rPr>
              <a:t>plane.</a:t>
            </a:r>
            <a:endParaRPr lang="en-GB" sz="28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17</a:t>
            </a:fld>
            <a:endParaRPr lang="en-GB"/>
          </a:p>
        </p:txBody>
      </p:sp>
    </p:spTree>
    <p:extLst>
      <p:ext uri="{BB962C8B-B14F-4D97-AF65-F5344CB8AC3E}">
        <p14:creationId xmlns:p14="http://schemas.microsoft.com/office/powerpoint/2010/main" val="3634060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8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18</a:t>
            </a:fld>
            <a:endParaRPr lang="en-GB"/>
          </a:p>
        </p:txBody>
      </p:sp>
      <p:pic>
        <p:nvPicPr>
          <p:cNvPr id="6" name="Picture 5">
            <a:extLst>
              <a:ext uri="{FF2B5EF4-FFF2-40B4-BE49-F238E27FC236}">
                <a16:creationId xmlns:a16="http://schemas.microsoft.com/office/drawing/2014/main" id="{86A9513F-3119-433B-A29E-2238BCD1C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855" y="1457254"/>
            <a:ext cx="4118290" cy="4822894"/>
          </a:xfrm>
          <a:prstGeom prst="rect">
            <a:avLst/>
          </a:prstGeom>
        </p:spPr>
      </p:pic>
    </p:spTree>
    <p:extLst>
      <p:ext uri="{BB962C8B-B14F-4D97-AF65-F5344CB8AC3E}">
        <p14:creationId xmlns:p14="http://schemas.microsoft.com/office/powerpoint/2010/main" val="284709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900" dirty="0">
                <a:latin typeface="Century Gothic" panose="020B0502020202020204" pitchFamily="34" charset="0"/>
              </a:rPr>
              <a:t>A </a:t>
            </a:r>
            <a:r>
              <a:rPr lang="en-GB" sz="2900" b="1" dirty="0">
                <a:solidFill>
                  <a:schemeClr val="accent2">
                    <a:lumMod val="75000"/>
                  </a:schemeClr>
                </a:solidFill>
                <a:latin typeface="Century Gothic" panose="020B0502020202020204" pitchFamily="34" charset="0"/>
              </a:rPr>
              <a:t>positive</a:t>
            </a:r>
            <a:r>
              <a:rPr lang="en-GB" sz="2900" dirty="0">
                <a:latin typeface="Century Gothic" panose="020B0502020202020204" pitchFamily="34" charset="0"/>
              </a:rPr>
              <a:t> value for the </a:t>
            </a:r>
            <a:r>
              <a:rPr lang="en-GB" sz="2900" b="1" dirty="0">
                <a:solidFill>
                  <a:schemeClr val="accent2">
                    <a:lumMod val="75000"/>
                  </a:schemeClr>
                </a:solidFill>
                <a:latin typeface="Century Gothic" panose="020B0502020202020204" pitchFamily="34" charset="0"/>
              </a:rPr>
              <a:t>angle </a:t>
            </a:r>
            <a:r>
              <a:rPr lang="en-GB" sz="2900" b="1" i="1" dirty="0">
                <a:solidFill>
                  <a:schemeClr val="accent2">
                    <a:lumMod val="75000"/>
                  </a:schemeClr>
                </a:solidFill>
                <a:latin typeface="Century Gothic" panose="020B0502020202020204" pitchFamily="34" charset="0"/>
              </a:rPr>
              <a:t>θ</a:t>
            </a:r>
            <a:r>
              <a:rPr lang="en-GB" sz="2900" i="1" dirty="0">
                <a:latin typeface="Century Gothic" panose="020B0502020202020204" pitchFamily="34" charset="0"/>
              </a:rPr>
              <a:t> </a:t>
            </a:r>
            <a:r>
              <a:rPr lang="en-GB" sz="2900" dirty="0">
                <a:latin typeface="Century Gothic" panose="020B0502020202020204" pitchFamily="34" charset="0"/>
              </a:rPr>
              <a:t>defines a </a:t>
            </a:r>
            <a:r>
              <a:rPr lang="en-GB" sz="2900" b="1" dirty="0" err="1">
                <a:solidFill>
                  <a:schemeClr val="accent2">
                    <a:lumMod val="75000"/>
                  </a:schemeClr>
                </a:solidFill>
                <a:latin typeface="Century Gothic" panose="020B0502020202020204" pitchFamily="34" charset="0"/>
              </a:rPr>
              <a:t>counterclockwise</a:t>
            </a:r>
            <a:r>
              <a:rPr lang="en-GB" sz="2900" dirty="0">
                <a:latin typeface="Century Gothic" panose="020B0502020202020204" pitchFamily="34" charset="0"/>
              </a:rPr>
              <a:t> rotation about the pivot point, as in Figure 3, and a </a:t>
            </a:r>
            <a:r>
              <a:rPr lang="en-GB" sz="2900" b="1" dirty="0">
                <a:solidFill>
                  <a:schemeClr val="accent2">
                    <a:lumMod val="75000"/>
                  </a:schemeClr>
                </a:solidFill>
                <a:latin typeface="Century Gothic" panose="020B0502020202020204" pitchFamily="34" charset="0"/>
              </a:rPr>
              <a:t>negative</a:t>
            </a:r>
            <a:r>
              <a:rPr lang="en-GB" sz="2900" b="1" dirty="0">
                <a:latin typeface="Century Gothic" panose="020B0502020202020204" pitchFamily="34" charset="0"/>
              </a:rPr>
              <a:t> </a:t>
            </a:r>
            <a:r>
              <a:rPr lang="en-GB" sz="2900" dirty="0">
                <a:latin typeface="Century Gothic" panose="020B0502020202020204" pitchFamily="34" charset="0"/>
              </a:rPr>
              <a:t>value rotates objects in the </a:t>
            </a:r>
            <a:r>
              <a:rPr lang="en-GB" sz="2900" b="1" dirty="0">
                <a:solidFill>
                  <a:schemeClr val="accent2">
                    <a:lumMod val="75000"/>
                  </a:schemeClr>
                </a:solidFill>
                <a:latin typeface="Century Gothic" panose="020B0502020202020204" pitchFamily="34" charset="0"/>
              </a:rPr>
              <a:t>clockwise</a:t>
            </a:r>
            <a:r>
              <a:rPr lang="en-GB" sz="2900" dirty="0">
                <a:latin typeface="Century Gothic" panose="020B0502020202020204" pitchFamily="34" charset="0"/>
              </a:rPr>
              <a:t> direction.</a:t>
            </a:r>
          </a:p>
          <a:p>
            <a:pPr marL="457200" indent="-457200" algn="l">
              <a:buFont typeface="Arial" panose="020B0604020202020204" pitchFamily="34" charset="0"/>
              <a:buChar char="•"/>
            </a:pPr>
            <a:endParaRPr lang="en-GB" sz="29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900" dirty="0">
                <a:latin typeface="Century Gothic" panose="020B0502020202020204" pitchFamily="34" charset="0"/>
              </a:rPr>
              <a:t>To simplify the explanation of the basic method, we first determine the transformation equations for rotation of a point position </a:t>
            </a:r>
            <a:r>
              <a:rPr lang="en-GB" sz="2900" b="1" dirty="0">
                <a:latin typeface="Century Gothic" panose="020B0502020202020204" pitchFamily="34" charset="0"/>
              </a:rPr>
              <a:t>P </a:t>
            </a:r>
            <a:r>
              <a:rPr lang="en-GB" sz="2900" dirty="0">
                <a:latin typeface="Century Gothic" panose="020B0502020202020204" pitchFamily="34" charset="0"/>
              </a:rPr>
              <a:t>when the pivot point is at the coordinate origin. </a:t>
            </a:r>
          </a:p>
          <a:p>
            <a:pPr marL="457200" indent="-457200" algn="l">
              <a:buFont typeface="Arial" panose="020B0604020202020204" pitchFamily="34" charset="0"/>
              <a:buChar char="•"/>
            </a:pPr>
            <a:endParaRPr lang="en-GB" sz="2900" dirty="0">
              <a:latin typeface="Century Gothic" panose="020B0502020202020204" pitchFamily="34" charset="0"/>
            </a:endParaRPr>
          </a:p>
          <a:p>
            <a:pPr marL="457200" indent="-457200" algn="l">
              <a:buFont typeface="Arial" panose="020B0604020202020204" pitchFamily="34" charset="0"/>
              <a:buChar char="•"/>
            </a:pPr>
            <a:r>
              <a:rPr lang="en-GB" sz="2900" dirty="0">
                <a:latin typeface="Century Gothic" panose="020B0502020202020204" pitchFamily="34" charset="0"/>
              </a:rPr>
              <a:t>The angular and coordinate relationships of the original and transformed point positions are shown in Figure 4.</a:t>
            </a:r>
            <a:endParaRPr lang="en-GB" sz="2900" i="1" dirty="0">
              <a:latin typeface="Century Gothic" panose="020B0502020202020204" pitchFamily="34" charset="0"/>
              <a:cs typeface="Courier New" panose="02070309020205020404" pitchFamily="49" charset="0"/>
            </a:endParaRPr>
          </a:p>
          <a:p>
            <a:pPr algn="l"/>
            <a:endParaRPr lang="en-GB" sz="29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19</a:t>
            </a:fld>
            <a:endParaRPr lang="en-GB"/>
          </a:p>
        </p:txBody>
      </p:sp>
    </p:spTree>
    <p:extLst>
      <p:ext uri="{BB962C8B-B14F-4D97-AF65-F5344CB8AC3E}">
        <p14:creationId xmlns:p14="http://schemas.microsoft.com/office/powerpoint/2010/main" val="1869238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179388" indent="-179388" algn="l">
              <a:lnSpc>
                <a:spcPct val="120000"/>
              </a:lnSpc>
              <a:buFont typeface="Arial" panose="020B0604020202020204" pitchFamily="34" charset="0"/>
              <a:buChar char="•"/>
            </a:pPr>
            <a:r>
              <a:rPr lang="en-US" sz="2400" i="1" u="sng" dirty="0">
                <a:latin typeface="Candara" panose="020E0502030303020204" pitchFamily="34" charset="0"/>
                <a:cs typeface="Calibri Light" panose="020F0302020204030204" pitchFamily="34" charset="0"/>
              </a:rPr>
              <a:t>Computer Graphics with Open GL, 4th edition, Hearn, Baker &amp; </a:t>
            </a:r>
            <a:r>
              <a:rPr lang="en-US" sz="2400" i="1" u="sng" dirty="0" err="1">
                <a:latin typeface="Candara" panose="020E0502030303020204" pitchFamily="34" charset="0"/>
                <a:cs typeface="Calibri Light" panose="020F0302020204030204" pitchFamily="34" charset="0"/>
              </a:rPr>
              <a:t>Carithers</a:t>
            </a:r>
            <a:r>
              <a:rPr lang="en-US" sz="2400" i="1" u="sng" dirty="0">
                <a:latin typeface="Candara" panose="020E0502030303020204" pitchFamily="34" charset="0"/>
                <a:cs typeface="Calibri Light" panose="020F0302020204030204" pitchFamily="34" charset="0"/>
              </a:rPr>
              <a:t>.</a:t>
            </a:r>
            <a:endParaRPr lang="en-GB" sz="2400" i="1" u="sng" dirty="0">
              <a:latin typeface="Candara" panose="020E0502030303020204" pitchFamily="34" charset="0"/>
              <a:cs typeface="Calibri Light" panose="020F0302020204030204" pitchFamily="34" charset="0"/>
            </a:endParaRPr>
          </a:p>
          <a:p>
            <a:pPr marL="179388" indent="-179388" algn="l">
              <a:lnSpc>
                <a:spcPct val="120000"/>
              </a:lnSpc>
              <a:buFont typeface="Arial" panose="020B0604020202020204" pitchFamily="34" charset="0"/>
              <a:buChar char="•"/>
            </a:pPr>
            <a:endParaRPr lang="en-GB" sz="20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5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ar-SA" sz="1800" dirty="0">
              <a:latin typeface="Janna LT" panose="01000000000000000000" pitchFamily="2" charset="-78"/>
              <a:ea typeface="GE SS Two Light" panose="020A0503020102020204" pitchFamily="18" charset="-78"/>
              <a:cs typeface="Janna LT" panose="01000000000000000000" pitchFamily="2" charset="-78"/>
            </a:endParaRPr>
          </a:p>
        </p:txBody>
      </p:sp>
      <p:sp>
        <p:nvSpPr>
          <p:cNvPr id="4" name="Title 1">
            <a:extLst>
              <a:ext uri="{FF2B5EF4-FFF2-40B4-BE49-F238E27FC236}">
                <a16:creationId xmlns:a16="http://schemas.microsoft.com/office/drawing/2014/main" id="{7AE464AD-F67E-4A1D-AAB3-639D5A6D5C24}"/>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rtl="1"/>
            <a:r>
              <a:rPr lang="en-US" sz="3600" dirty="0">
                <a:solidFill>
                  <a:schemeClr val="bg1"/>
                </a:solidFill>
                <a:latin typeface="Kharabeesh Font" panose="01000000000000000000" pitchFamily="2" charset="-78"/>
                <a:cs typeface="Kharabeesh Font" panose="01000000000000000000" pitchFamily="2" charset="-78"/>
              </a:rPr>
              <a:t>Main Reference</a:t>
            </a:r>
            <a:endParaRPr lang="en-US" dirty="0">
              <a:solidFill>
                <a:schemeClr val="bg1"/>
              </a:solidFill>
              <a:latin typeface="Bahnschrift SemiBold" panose="020B0502040204020203" pitchFamily="34" charset="0"/>
              <a:cs typeface="AGA Battouta Regular" pitchFamily="2" charset="-78"/>
            </a:endParaRPr>
          </a:p>
        </p:txBody>
      </p:sp>
      <p:pic>
        <p:nvPicPr>
          <p:cNvPr id="6" name="Picture 5">
            <a:extLst>
              <a:ext uri="{FF2B5EF4-FFF2-40B4-BE49-F238E27FC236}">
                <a16:creationId xmlns:a16="http://schemas.microsoft.com/office/drawing/2014/main" id="{C978CEE7-969A-4A42-8B7D-82CD6B26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720" y="2074606"/>
            <a:ext cx="3078003" cy="4059246"/>
          </a:xfrm>
          <a:prstGeom prst="rect">
            <a:avLst/>
          </a:prstGeom>
        </p:spPr>
      </p:pic>
      <p:sp>
        <p:nvSpPr>
          <p:cNvPr id="3" name="Slide Number Placeholder 2">
            <a:extLst>
              <a:ext uri="{FF2B5EF4-FFF2-40B4-BE49-F238E27FC236}">
                <a16:creationId xmlns:a16="http://schemas.microsoft.com/office/drawing/2014/main" id="{BC97AC11-45F0-4471-BF9A-C91A4ADA73FA}"/>
              </a:ext>
            </a:extLst>
          </p:cNvPr>
          <p:cNvSpPr>
            <a:spLocks noGrp="1"/>
          </p:cNvSpPr>
          <p:nvPr>
            <p:ph type="sldNum" sz="quarter" idx="12"/>
          </p:nvPr>
        </p:nvSpPr>
        <p:spPr/>
        <p:txBody>
          <a:bodyPr/>
          <a:lstStyle/>
          <a:p>
            <a:fld id="{B9920948-5EF8-4FA9-A9AD-186BABFE92F8}" type="slidenum">
              <a:rPr lang="en-GB" smtClean="0"/>
              <a:t>2</a:t>
            </a:fld>
            <a:endParaRPr lang="en-GB"/>
          </a:p>
        </p:txBody>
      </p:sp>
    </p:spTree>
    <p:extLst>
      <p:ext uri="{BB962C8B-B14F-4D97-AF65-F5344CB8AC3E}">
        <p14:creationId xmlns:p14="http://schemas.microsoft.com/office/powerpoint/2010/main" val="4062218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9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20</a:t>
            </a:fld>
            <a:endParaRPr lang="en-GB"/>
          </a:p>
        </p:txBody>
      </p:sp>
      <p:pic>
        <p:nvPicPr>
          <p:cNvPr id="6" name="Picture 5">
            <a:extLst>
              <a:ext uri="{FF2B5EF4-FFF2-40B4-BE49-F238E27FC236}">
                <a16:creationId xmlns:a16="http://schemas.microsoft.com/office/drawing/2014/main" id="{AA3ADBFF-BA85-4289-A674-B8CD86134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097" y="1399183"/>
            <a:ext cx="3421806" cy="4944569"/>
          </a:xfrm>
          <a:prstGeom prst="rect">
            <a:avLst/>
          </a:prstGeom>
        </p:spPr>
      </p:pic>
    </p:spTree>
    <p:extLst>
      <p:ext uri="{BB962C8B-B14F-4D97-AF65-F5344CB8AC3E}">
        <p14:creationId xmlns:p14="http://schemas.microsoft.com/office/powerpoint/2010/main" val="260919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In figure 4, </a:t>
                </a:r>
                <a:r>
                  <a:rPr lang="en-GB" sz="3200" i="1" dirty="0">
                    <a:latin typeface="Century Gothic" panose="020B0502020202020204" pitchFamily="34" charset="0"/>
                  </a:rPr>
                  <a:t>r </a:t>
                </a:r>
                <a:r>
                  <a:rPr lang="en-GB" sz="3200" dirty="0">
                    <a:latin typeface="Century Gothic" panose="020B0502020202020204" pitchFamily="34" charset="0"/>
                  </a:rPr>
                  <a:t>is the constant distance of the point from the origin, angle </a:t>
                </a:r>
                <a14:m>
                  <m:oMath xmlns:m="http://schemas.openxmlformats.org/officeDocument/2006/math">
                    <m:r>
                      <a:rPr lang="en-GB" sz="3200" i="1" dirty="0" smtClean="0">
                        <a:latin typeface="Cambria Math" panose="02040503050406030204" pitchFamily="18" charset="0"/>
                        <a:ea typeface="Cambria Math" panose="02040503050406030204" pitchFamily="18" charset="0"/>
                      </a:rPr>
                      <m:t>∅</m:t>
                    </m:r>
                  </m:oMath>
                </a14:m>
                <a:r>
                  <a:rPr lang="en-GB" sz="3200" i="1" dirty="0">
                    <a:latin typeface="Century Gothic" panose="020B0502020202020204" pitchFamily="34" charset="0"/>
                  </a:rPr>
                  <a:t> </a:t>
                </a:r>
                <a:r>
                  <a:rPr lang="en-GB" sz="3200" dirty="0">
                    <a:latin typeface="Century Gothic" panose="020B0502020202020204" pitchFamily="34" charset="0"/>
                  </a:rPr>
                  <a:t>is the original angular position of the point from the horizontal, and </a:t>
                </a:r>
                <a14:m>
                  <m:oMath xmlns:m="http://schemas.openxmlformats.org/officeDocument/2006/math">
                    <m:r>
                      <a:rPr lang="en-GB" sz="3200" i="1" dirty="0" smtClean="0">
                        <a:latin typeface="Cambria Math" panose="02040503050406030204" pitchFamily="18" charset="0"/>
                        <a:ea typeface="Cambria Math" panose="02040503050406030204" pitchFamily="18" charset="0"/>
                      </a:rPr>
                      <m:t>𝜃</m:t>
                    </m:r>
                  </m:oMath>
                </a14:m>
                <a:r>
                  <a:rPr lang="en-GB" sz="3200" i="1" dirty="0">
                    <a:latin typeface="Century Gothic" panose="020B0502020202020204" pitchFamily="34" charset="0"/>
                  </a:rPr>
                  <a:t> </a:t>
                </a:r>
                <a:r>
                  <a:rPr lang="en-GB" sz="3200" dirty="0">
                    <a:latin typeface="Century Gothic" panose="020B0502020202020204" pitchFamily="34" charset="0"/>
                  </a:rPr>
                  <a:t>is the rotation angle.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Using standard trigonometric identities, we can express the transformed coordinates in terms of angles </a:t>
                </a:r>
                <a14:m>
                  <m:oMath xmlns:m="http://schemas.openxmlformats.org/officeDocument/2006/math">
                    <m:r>
                      <a:rPr lang="en-GB" sz="3200" i="1" dirty="0">
                        <a:latin typeface="Cambria Math" panose="02040503050406030204" pitchFamily="18" charset="0"/>
                        <a:ea typeface="Cambria Math" panose="02040503050406030204" pitchFamily="18" charset="0"/>
                      </a:rPr>
                      <m:t>𝜃</m:t>
                    </m:r>
                  </m:oMath>
                </a14:m>
                <a:r>
                  <a:rPr lang="en-GB" sz="3200" i="1" dirty="0">
                    <a:latin typeface="Century Gothic" panose="020B0502020202020204" pitchFamily="34" charset="0"/>
                  </a:rPr>
                  <a:t> </a:t>
                </a:r>
                <a:r>
                  <a:rPr lang="en-GB" sz="3200" dirty="0">
                    <a:latin typeface="Century Gothic" panose="020B0502020202020204" pitchFamily="34" charset="0"/>
                  </a:rPr>
                  <a:t>and </a:t>
                </a:r>
                <a14:m>
                  <m:oMath xmlns:m="http://schemas.openxmlformats.org/officeDocument/2006/math">
                    <m:r>
                      <a:rPr lang="en-GB" sz="3200" i="1" dirty="0">
                        <a:latin typeface="Cambria Math" panose="02040503050406030204" pitchFamily="18" charset="0"/>
                        <a:ea typeface="Cambria Math" panose="02040503050406030204" pitchFamily="18" charset="0"/>
                      </a:rPr>
                      <m:t>∅</m:t>
                    </m:r>
                  </m:oMath>
                </a14:m>
                <a:r>
                  <a:rPr lang="en-GB" sz="3200" i="1" dirty="0">
                    <a:latin typeface="Century Gothic" panose="020B0502020202020204" pitchFamily="34" charset="0"/>
                  </a:rPr>
                  <a:t> </a:t>
                </a:r>
                <a:r>
                  <a:rPr lang="en-GB" sz="3200" dirty="0">
                    <a:latin typeface="Century Gothic" panose="020B0502020202020204" pitchFamily="34" charset="0"/>
                  </a:rPr>
                  <a:t>as</a:t>
                </a:r>
              </a:p>
              <a:p>
                <a:pPr marL="457200" indent="-457200" algn="l">
                  <a:buFont typeface="Arial" panose="020B0604020202020204" pitchFamily="34" charset="0"/>
                  <a:buChar char="•"/>
                </a:pPr>
                <a:endParaRPr lang="en-GB" sz="32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54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1400" i="1" dirty="0">
                  <a:latin typeface="Century Gothic" panose="020B0502020202020204" pitchFamily="34" charset="0"/>
                  <a:cs typeface="Courier New" panose="02070309020205020404" pitchFamily="49" charset="0"/>
                </a:endParaRPr>
              </a:p>
            </p:txBody>
          </p:sp>
        </mc:Choice>
        <mc:Fallback xmlns="">
          <p:sp>
            <p:nvSpPr>
              <p:cNvPr id="2" name="Title 1">
                <a:extLst>
                  <a:ext uri="{FF2B5EF4-FFF2-40B4-BE49-F238E27FC236}">
                    <a16:creationId xmlns:a16="http://schemas.microsoft.com/office/drawing/2014/main" id="{613763F6-2222-4B07-8A4F-971C7467C183}"/>
                  </a:ext>
                </a:extLst>
              </p:cNvPr>
              <p:cNvSpPr txBox="1">
                <a:spLocks noRot="1" noChangeAspect="1" noMove="1" noResize="1" noEditPoints="1" noAdjustHandles="1" noChangeArrowheads="1" noChangeShapeType="1" noTextEdit="1"/>
              </p:cNvSpPr>
              <p:nvPr/>
            </p:nvSpPr>
            <p:spPr>
              <a:xfrm>
                <a:off x="411917" y="1282149"/>
                <a:ext cx="11368166" cy="5178638"/>
              </a:xfrm>
              <a:prstGeom prst="rect">
                <a:avLst/>
              </a:prstGeom>
              <a:blipFill>
                <a:blip r:embed="rId4"/>
                <a:stretch>
                  <a:fillRect l="-1014" r="-1869"/>
                </a:stretch>
              </a:blipFill>
              <a:ln w="57150">
                <a:solidFill>
                  <a:schemeClr val="accent2">
                    <a:lumMod val="75000"/>
                    <a:alpha val="64000"/>
                  </a:schemeClr>
                </a:solidFill>
                <a:prstDash val="sysDot"/>
              </a:ln>
            </p:spPr>
            <p:txBody>
              <a:bodyPr/>
              <a:lstStyle/>
              <a:p>
                <a:r>
                  <a:rPr lang="en-GB">
                    <a:noFill/>
                  </a:rPr>
                  <a:t> </a:t>
                </a:r>
              </a:p>
            </p:txBody>
          </p:sp>
        </mc:Fallback>
      </mc:AlternateContent>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21</a:t>
            </a:fld>
            <a:endParaRPr lang="en-GB"/>
          </a:p>
        </p:txBody>
      </p:sp>
      <p:pic>
        <p:nvPicPr>
          <p:cNvPr id="7" name="Picture 6">
            <a:extLst>
              <a:ext uri="{FF2B5EF4-FFF2-40B4-BE49-F238E27FC236}">
                <a16:creationId xmlns:a16="http://schemas.microsoft.com/office/drawing/2014/main" id="{41975420-8915-4DA1-8998-F0286B57B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6" y="5131017"/>
            <a:ext cx="10013548" cy="1066892"/>
          </a:xfrm>
          <a:prstGeom prst="rect">
            <a:avLst/>
          </a:prstGeom>
        </p:spPr>
      </p:pic>
    </p:spTree>
    <p:extLst>
      <p:ext uri="{BB962C8B-B14F-4D97-AF65-F5344CB8AC3E}">
        <p14:creationId xmlns:p14="http://schemas.microsoft.com/office/powerpoint/2010/main" val="409012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900" dirty="0">
                    <a:latin typeface="Century Gothic" panose="020B0502020202020204" pitchFamily="34" charset="0"/>
                  </a:rPr>
                  <a:t>The original coordinates of the point in polar coordinates are</a:t>
                </a:r>
              </a:p>
              <a:p>
                <a:pPr marL="457200" indent="-457200" algn="l">
                  <a:buFont typeface="Arial" panose="020B0604020202020204" pitchFamily="34" charset="0"/>
                  <a:buChar char="•"/>
                </a:pPr>
                <a:endParaRPr lang="en-GB" sz="2900" dirty="0">
                  <a:latin typeface="Century Gothic" panose="020B0502020202020204" pitchFamily="34" charset="0"/>
                </a:endParaRPr>
              </a:p>
              <a:p>
                <a:pPr marL="457200" indent="-457200" algn="l">
                  <a:buFont typeface="Arial" panose="020B0604020202020204" pitchFamily="34" charset="0"/>
                  <a:buChar char="•"/>
                </a:pPr>
                <a:endParaRPr lang="en-GB" sz="2900" dirty="0">
                  <a:latin typeface="Century Gothic" panose="020B0502020202020204" pitchFamily="34" charset="0"/>
                </a:endParaRPr>
              </a:p>
              <a:p>
                <a:pPr marL="457200" indent="-457200" algn="l">
                  <a:buFont typeface="Arial" panose="020B0604020202020204" pitchFamily="34" charset="0"/>
                  <a:buChar char="•"/>
                </a:pPr>
                <a:endParaRPr lang="en-GB" sz="2900" dirty="0">
                  <a:latin typeface="Century Gothic" panose="020B0502020202020204" pitchFamily="34" charset="0"/>
                </a:endParaRPr>
              </a:p>
              <a:p>
                <a:pPr marL="457200" indent="-457200" algn="l">
                  <a:buFont typeface="Arial" panose="020B0604020202020204" pitchFamily="34" charset="0"/>
                  <a:buChar char="•"/>
                </a:pPr>
                <a:r>
                  <a:rPr lang="en-GB" sz="2900" dirty="0">
                    <a:latin typeface="Century Gothic" panose="020B0502020202020204" pitchFamily="34" charset="0"/>
                  </a:rPr>
                  <a:t>Substituting expressions 5 into 4, we obtain the transformation equations for rotating a point at position (</a:t>
                </a:r>
                <a:r>
                  <a:rPr lang="en-GB" sz="2900" i="1" dirty="0">
                    <a:latin typeface="Century Gothic" panose="020B0502020202020204" pitchFamily="34" charset="0"/>
                  </a:rPr>
                  <a:t>x</a:t>
                </a:r>
                <a:r>
                  <a:rPr lang="en-GB" sz="2900" dirty="0">
                    <a:latin typeface="Century Gothic" panose="020B0502020202020204" pitchFamily="34" charset="0"/>
                  </a:rPr>
                  <a:t>, </a:t>
                </a:r>
                <a:r>
                  <a:rPr lang="en-GB" sz="2900" i="1" dirty="0">
                    <a:latin typeface="Century Gothic" panose="020B0502020202020204" pitchFamily="34" charset="0"/>
                  </a:rPr>
                  <a:t>y</a:t>
                </a:r>
                <a:r>
                  <a:rPr lang="en-GB" sz="2900" dirty="0">
                    <a:latin typeface="Century Gothic" panose="020B0502020202020204" pitchFamily="34" charset="0"/>
                  </a:rPr>
                  <a:t>) through an angle </a:t>
                </a:r>
                <a14:m>
                  <m:oMath xmlns:m="http://schemas.openxmlformats.org/officeDocument/2006/math">
                    <m:r>
                      <a:rPr lang="en-GB" sz="2800" i="1" dirty="0">
                        <a:latin typeface="Cambria Math" panose="02040503050406030204" pitchFamily="18" charset="0"/>
                        <a:ea typeface="Cambria Math" panose="02040503050406030204" pitchFamily="18" charset="0"/>
                      </a:rPr>
                      <m:t>𝜃</m:t>
                    </m:r>
                  </m:oMath>
                </a14:m>
                <a:r>
                  <a:rPr lang="en-GB" sz="2900" i="1" dirty="0">
                    <a:latin typeface="Century Gothic" panose="020B0502020202020204" pitchFamily="34" charset="0"/>
                  </a:rPr>
                  <a:t> </a:t>
                </a:r>
                <a:r>
                  <a:rPr lang="en-GB" sz="2900" dirty="0">
                    <a:latin typeface="Century Gothic" panose="020B0502020202020204" pitchFamily="34" charset="0"/>
                  </a:rPr>
                  <a:t>about the origin:</a:t>
                </a:r>
              </a:p>
              <a:p>
                <a:pPr marL="457200" indent="-457200" algn="l">
                  <a:buFont typeface="Arial" panose="020B0604020202020204" pitchFamily="34" charset="0"/>
                  <a:buChar char="•"/>
                </a:pPr>
                <a:endParaRPr lang="en-GB" sz="29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9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9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900" b="1" i="1" dirty="0">
                  <a:latin typeface="Century Gothic" panose="020B0502020202020204" pitchFamily="34" charset="0"/>
                  <a:cs typeface="Courier New" panose="02070309020205020404" pitchFamily="49" charset="0"/>
                </a:endParaRPr>
              </a:p>
            </p:txBody>
          </p:sp>
        </mc:Choice>
        <mc:Fallback xmlns="">
          <p:sp>
            <p:nvSpPr>
              <p:cNvPr id="2" name="Title 1">
                <a:extLst>
                  <a:ext uri="{FF2B5EF4-FFF2-40B4-BE49-F238E27FC236}">
                    <a16:creationId xmlns:a16="http://schemas.microsoft.com/office/drawing/2014/main" id="{613763F6-2222-4B07-8A4F-971C7467C183}"/>
                  </a:ext>
                </a:extLst>
              </p:cNvPr>
              <p:cNvSpPr txBox="1">
                <a:spLocks noRot="1" noChangeAspect="1" noMove="1" noResize="1" noEditPoints="1" noAdjustHandles="1" noChangeArrowheads="1" noChangeShapeType="1" noTextEdit="1"/>
              </p:cNvSpPr>
              <p:nvPr/>
            </p:nvSpPr>
            <p:spPr>
              <a:xfrm>
                <a:off x="411917" y="1282149"/>
                <a:ext cx="11368166" cy="5178638"/>
              </a:xfrm>
              <a:prstGeom prst="rect">
                <a:avLst/>
              </a:prstGeom>
              <a:blipFill>
                <a:blip r:embed="rId4"/>
                <a:stretch>
                  <a:fillRect l="-801"/>
                </a:stretch>
              </a:blipFill>
              <a:ln w="57150">
                <a:solidFill>
                  <a:schemeClr val="accent2">
                    <a:lumMod val="75000"/>
                    <a:alpha val="64000"/>
                  </a:schemeClr>
                </a:solidFill>
                <a:prstDash val="sysDot"/>
              </a:ln>
            </p:spPr>
            <p:txBody>
              <a:bodyPr/>
              <a:lstStyle/>
              <a:p>
                <a:r>
                  <a:rPr lang="en-GB">
                    <a:noFill/>
                  </a:rPr>
                  <a:t> </a:t>
                </a:r>
              </a:p>
            </p:txBody>
          </p:sp>
        </mc:Fallback>
      </mc:AlternateContent>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22</a:t>
            </a:fld>
            <a:endParaRPr lang="en-GB"/>
          </a:p>
        </p:txBody>
      </p:sp>
      <p:pic>
        <p:nvPicPr>
          <p:cNvPr id="6" name="Picture 5">
            <a:extLst>
              <a:ext uri="{FF2B5EF4-FFF2-40B4-BE49-F238E27FC236}">
                <a16:creationId xmlns:a16="http://schemas.microsoft.com/office/drawing/2014/main" id="{1E48D5F8-5871-47CD-9CF6-120007991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1292" y="2553723"/>
            <a:ext cx="8489416" cy="632515"/>
          </a:xfrm>
          <a:prstGeom prst="rect">
            <a:avLst/>
          </a:prstGeom>
        </p:spPr>
      </p:pic>
      <p:pic>
        <p:nvPicPr>
          <p:cNvPr id="9" name="Picture 8">
            <a:extLst>
              <a:ext uri="{FF2B5EF4-FFF2-40B4-BE49-F238E27FC236}">
                <a16:creationId xmlns:a16="http://schemas.microsoft.com/office/drawing/2014/main" id="{CFC1AEA6-F3C6-4F82-92D3-2FC204662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050" y="4978227"/>
            <a:ext cx="8077900" cy="1234547"/>
          </a:xfrm>
          <a:prstGeom prst="rect">
            <a:avLst/>
          </a:prstGeom>
        </p:spPr>
      </p:pic>
    </p:spTree>
    <p:extLst>
      <p:ext uri="{BB962C8B-B14F-4D97-AF65-F5344CB8AC3E}">
        <p14:creationId xmlns:p14="http://schemas.microsoft.com/office/powerpoint/2010/main" val="3076414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With the column-vector representations 2 for coordinate positions, we can write the rotation equations in the matrix form</a:t>
            </a:r>
          </a:p>
          <a:p>
            <a:pPr marL="457200" indent="-457200" algn="l">
              <a:buFont typeface="Arial" panose="020B0604020202020204" pitchFamily="34" charset="0"/>
              <a:buChar char="•"/>
            </a:pPr>
            <a:endParaRPr lang="en-GB" sz="3200" b="1" i="1" dirty="0">
              <a:latin typeface="Century Gothic" panose="020B0502020202020204" pitchFamily="34" charset="0"/>
              <a:cs typeface="Courier New" panose="02070309020205020404" pitchFamily="49" charset="0"/>
            </a:endParaRPr>
          </a:p>
          <a:p>
            <a:pPr algn="l"/>
            <a:endParaRPr lang="en-GB" sz="3200" b="1" i="1" dirty="0">
              <a:latin typeface="Century Gothic" panose="020B0502020202020204" pitchFamily="34" charset="0"/>
              <a:cs typeface="Courier New" panose="02070309020205020404" pitchFamily="49" charset="0"/>
            </a:endParaRPr>
          </a:p>
          <a:p>
            <a:pPr algn="l"/>
            <a:endParaRPr lang="en-GB" sz="32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3200" dirty="0">
                <a:latin typeface="Century Gothic" panose="020B0502020202020204" pitchFamily="34" charset="0"/>
              </a:rPr>
              <a:t>where the rotation matrix is</a:t>
            </a:r>
          </a:p>
          <a:p>
            <a:pPr marL="457200" indent="-457200" algn="l">
              <a:buFont typeface="Arial" panose="020B0604020202020204" pitchFamily="34" charset="0"/>
              <a:buChar char="•"/>
            </a:pPr>
            <a:endParaRPr lang="en-GB" sz="32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b="1"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23</a:t>
            </a:fld>
            <a:endParaRPr lang="en-GB"/>
          </a:p>
        </p:txBody>
      </p:sp>
      <p:pic>
        <p:nvPicPr>
          <p:cNvPr id="7" name="Picture 6">
            <a:extLst>
              <a:ext uri="{FF2B5EF4-FFF2-40B4-BE49-F238E27FC236}">
                <a16:creationId xmlns:a16="http://schemas.microsoft.com/office/drawing/2014/main" id="{0CD00F23-2716-4529-8C75-B62C12231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116" y="3131794"/>
            <a:ext cx="6553768" cy="594412"/>
          </a:xfrm>
          <a:prstGeom prst="rect">
            <a:avLst/>
          </a:prstGeom>
        </p:spPr>
      </p:pic>
      <p:pic>
        <p:nvPicPr>
          <p:cNvPr id="10" name="Picture 9">
            <a:extLst>
              <a:ext uri="{FF2B5EF4-FFF2-40B4-BE49-F238E27FC236}">
                <a16:creationId xmlns:a16="http://schemas.microsoft.com/office/drawing/2014/main" id="{D0F34345-403E-4B41-BCE5-916466E2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1927" y="4807728"/>
            <a:ext cx="6988146" cy="1196444"/>
          </a:xfrm>
          <a:prstGeom prst="rect">
            <a:avLst/>
          </a:prstGeom>
        </p:spPr>
      </p:pic>
    </p:spTree>
    <p:extLst>
      <p:ext uri="{BB962C8B-B14F-4D97-AF65-F5344CB8AC3E}">
        <p14:creationId xmlns:p14="http://schemas.microsoft.com/office/powerpoint/2010/main" val="710917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fontScale="92500" lnSpcReduction="10000"/>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dirty="0">
                <a:latin typeface="Century Gothic" panose="020B0502020202020204" pitchFamily="34" charset="0"/>
              </a:rPr>
              <a:t>A column-vector representation for a coordinate position </a:t>
            </a:r>
            <a:r>
              <a:rPr lang="en-GB" b="1" dirty="0">
                <a:latin typeface="Century Gothic" panose="020B0502020202020204" pitchFamily="34" charset="0"/>
              </a:rPr>
              <a:t>P</a:t>
            </a:r>
            <a:r>
              <a:rPr lang="en-GB" dirty="0">
                <a:latin typeface="Century Gothic" panose="020B0502020202020204" pitchFamily="34" charset="0"/>
              </a:rPr>
              <a:t>, as in Equations 2, is standard mathematical notation. </a:t>
            </a:r>
          </a:p>
          <a:p>
            <a:pPr marL="457200" indent="-457200" algn="l">
              <a:buFont typeface="Arial" panose="020B0604020202020204" pitchFamily="34" charset="0"/>
              <a:buChar char="•"/>
            </a:pPr>
            <a:endParaRPr lang="en-GB" dirty="0">
              <a:latin typeface="Century Gothic" panose="020B0502020202020204" pitchFamily="34" charset="0"/>
            </a:endParaRPr>
          </a:p>
          <a:p>
            <a:pPr marL="457200" indent="-457200" algn="l">
              <a:buFont typeface="Arial" panose="020B0604020202020204" pitchFamily="34" charset="0"/>
              <a:buChar char="•"/>
            </a:pPr>
            <a:r>
              <a:rPr lang="en-GB" dirty="0">
                <a:latin typeface="Century Gothic" panose="020B0502020202020204" pitchFamily="34" charset="0"/>
              </a:rPr>
              <a:t>However, early graphics systems sometimes used a row-vector representation for point positions. </a:t>
            </a:r>
          </a:p>
          <a:p>
            <a:pPr marL="457200" indent="-457200" algn="l">
              <a:buFont typeface="Arial" panose="020B0604020202020204" pitchFamily="34" charset="0"/>
              <a:buChar char="•"/>
            </a:pPr>
            <a:endParaRPr lang="en-GB" dirty="0">
              <a:latin typeface="Century Gothic" panose="020B0502020202020204" pitchFamily="34" charset="0"/>
            </a:endParaRPr>
          </a:p>
          <a:p>
            <a:pPr marL="457200" indent="-457200" algn="l">
              <a:buFont typeface="Arial" panose="020B0604020202020204" pitchFamily="34" charset="0"/>
              <a:buChar char="•"/>
            </a:pPr>
            <a:r>
              <a:rPr lang="en-GB" dirty="0">
                <a:latin typeface="Century Gothic" panose="020B0502020202020204" pitchFamily="34" charset="0"/>
              </a:rPr>
              <a:t>This changes the order in which the matrix multiplication for a rotation would be performed. </a:t>
            </a:r>
          </a:p>
          <a:p>
            <a:pPr marL="457200" indent="-457200" algn="l">
              <a:buFont typeface="Arial" panose="020B0604020202020204" pitchFamily="34" charset="0"/>
              <a:buChar char="•"/>
            </a:pPr>
            <a:endParaRPr lang="en-GB" dirty="0">
              <a:latin typeface="Century Gothic" panose="020B0502020202020204" pitchFamily="34" charset="0"/>
            </a:endParaRPr>
          </a:p>
          <a:p>
            <a:pPr marL="457200" indent="-457200" algn="l">
              <a:buFont typeface="Arial" panose="020B0604020202020204" pitchFamily="34" charset="0"/>
              <a:buChar char="•"/>
            </a:pPr>
            <a:r>
              <a:rPr lang="en-GB" dirty="0">
                <a:latin typeface="Century Gothic" panose="020B0502020202020204" pitchFamily="34" charset="0"/>
              </a:rPr>
              <a:t>But now, graphics packages such as OpenGL, Java, PHIGS, and GKS all follow the standard column-vector convention.</a:t>
            </a:r>
            <a:endParaRPr lang="en-GB" sz="3200" b="1"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24</a:t>
            </a:fld>
            <a:endParaRPr lang="en-GB"/>
          </a:p>
        </p:txBody>
      </p:sp>
    </p:spTree>
    <p:extLst>
      <p:ext uri="{BB962C8B-B14F-4D97-AF65-F5344CB8AC3E}">
        <p14:creationId xmlns:p14="http://schemas.microsoft.com/office/powerpoint/2010/main" val="2684360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lnSpcReduction="10000"/>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900" dirty="0">
                <a:latin typeface="Century Gothic" panose="020B0502020202020204" pitchFamily="34" charset="0"/>
              </a:rPr>
              <a:t>Rotation of a point about an arbitrary pivot position is illustrated in Figure 5. </a:t>
            </a:r>
            <a:endParaRPr lang="en-US" sz="2900" dirty="0">
              <a:latin typeface="Century Gothic" panose="020B0502020202020204" pitchFamily="34" charset="0"/>
            </a:endParaRPr>
          </a:p>
          <a:p>
            <a:pPr marL="457200" indent="-457200" algn="l">
              <a:buFont typeface="Arial" panose="020B0604020202020204" pitchFamily="34" charset="0"/>
              <a:buChar char="•"/>
            </a:pPr>
            <a:endParaRPr lang="en-GB" sz="1200" dirty="0">
              <a:latin typeface="Century Gothic" panose="020B0502020202020204" pitchFamily="34" charset="0"/>
            </a:endParaRPr>
          </a:p>
          <a:p>
            <a:pPr marL="457200" indent="-457200" algn="l">
              <a:buFont typeface="Arial" panose="020B0604020202020204" pitchFamily="34" charset="0"/>
              <a:buChar char="•"/>
            </a:pPr>
            <a:r>
              <a:rPr lang="en-GB" sz="2900" dirty="0">
                <a:latin typeface="Century Gothic" panose="020B0502020202020204" pitchFamily="34" charset="0"/>
              </a:rPr>
              <a:t>Using the trigonometric relationships indicated by the two right triangles in this figure, we can generalize Equations 6 to obtain the transformation equations for rotation of a point about any specified rotation position (</a:t>
            </a:r>
            <a:r>
              <a:rPr lang="en-GB" sz="2900" i="1" dirty="0" err="1">
                <a:latin typeface="Century Gothic" panose="020B0502020202020204" pitchFamily="34" charset="0"/>
              </a:rPr>
              <a:t>xr</a:t>
            </a:r>
            <a:r>
              <a:rPr lang="en-GB" sz="2900" i="1" dirty="0">
                <a:latin typeface="Century Gothic" panose="020B0502020202020204" pitchFamily="34" charset="0"/>
              </a:rPr>
              <a:t> </a:t>
            </a:r>
            <a:r>
              <a:rPr lang="en-GB" sz="2900" dirty="0">
                <a:latin typeface="Century Gothic" panose="020B0502020202020204" pitchFamily="34" charset="0"/>
              </a:rPr>
              <a:t>, </a:t>
            </a:r>
            <a:r>
              <a:rPr lang="en-GB" sz="2900" i="1" dirty="0" err="1">
                <a:latin typeface="Century Gothic" panose="020B0502020202020204" pitchFamily="34" charset="0"/>
              </a:rPr>
              <a:t>yr</a:t>
            </a:r>
            <a:r>
              <a:rPr lang="en-GB" sz="2900" i="1" dirty="0">
                <a:latin typeface="Century Gothic" panose="020B0502020202020204" pitchFamily="34" charset="0"/>
              </a:rPr>
              <a:t> </a:t>
            </a:r>
            <a:r>
              <a:rPr lang="en-GB" sz="2900" dirty="0">
                <a:latin typeface="Century Gothic" panose="020B0502020202020204" pitchFamily="34" charset="0"/>
              </a:rPr>
              <a:t>):</a:t>
            </a:r>
          </a:p>
          <a:p>
            <a:pPr marL="457200" indent="-457200" algn="l">
              <a:buFont typeface="Arial" panose="020B0604020202020204" pitchFamily="34" charset="0"/>
              <a:buChar char="•"/>
            </a:pPr>
            <a:endParaRPr lang="en-US" sz="29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US" sz="29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US" sz="29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US" sz="29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900" dirty="0">
                <a:latin typeface="Century Gothic" panose="020B0502020202020204" pitchFamily="34" charset="0"/>
              </a:rPr>
              <a:t>These general rotation equations differ from Equations 6 by the inclusion of additive terms, as well as the multiplicative factors on the coordinate values.</a:t>
            </a:r>
            <a:endParaRPr lang="en-US" sz="29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25</a:t>
            </a:fld>
            <a:endParaRPr lang="en-GB"/>
          </a:p>
        </p:txBody>
      </p:sp>
      <p:pic>
        <p:nvPicPr>
          <p:cNvPr id="6" name="Picture 5">
            <a:extLst>
              <a:ext uri="{FF2B5EF4-FFF2-40B4-BE49-F238E27FC236}">
                <a16:creationId xmlns:a16="http://schemas.microsoft.com/office/drawing/2014/main" id="{C5271F8D-F3BD-49E2-9755-B612E43E1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743" y="4038602"/>
            <a:ext cx="10140515" cy="1205516"/>
          </a:xfrm>
          <a:prstGeom prst="rect">
            <a:avLst/>
          </a:prstGeom>
        </p:spPr>
      </p:pic>
    </p:spTree>
    <p:extLst>
      <p:ext uri="{BB962C8B-B14F-4D97-AF65-F5344CB8AC3E}">
        <p14:creationId xmlns:p14="http://schemas.microsoft.com/office/powerpoint/2010/main" val="331303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US" sz="29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26</a:t>
            </a:fld>
            <a:endParaRPr lang="en-GB"/>
          </a:p>
        </p:txBody>
      </p:sp>
      <p:pic>
        <p:nvPicPr>
          <p:cNvPr id="7" name="Picture 6">
            <a:extLst>
              <a:ext uri="{FF2B5EF4-FFF2-40B4-BE49-F238E27FC236}">
                <a16:creationId xmlns:a16="http://schemas.microsoft.com/office/drawing/2014/main" id="{167E54C7-816C-45CE-A032-07074D3FE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817" y="1432128"/>
            <a:ext cx="3530366" cy="4878680"/>
          </a:xfrm>
          <a:prstGeom prst="rect">
            <a:avLst/>
          </a:prstGeom>
        </p:spPr>
      </p:pic>
    </p:spTree>
    <p:extLst>
      <p:ext uri="{BB962C8B-B14F-4D97-AF65-F5344CB8AC3E}">
        <p14:creationId xmlns:p14="http://schemas.microsoft.com/office/powerpoint/2010/main" val="223275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As with translations, rotations are rigid-body transformations that move objects without deformation.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Every point on an object is rotated through the same angle.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A straight-line segment is rotated by applying Equations 9 to each of the two line endpoints and redrawing the line between the new endpoint positions.</a:t>
            </a:r>
            <a:endParaRPr lang="en-US" sz="28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27</a:t>
            </a:fld>
            <a:endParaRPr lang="en-GB"/>
          </a:p>
        </p:txBody>
      </p:sp>
    </p:spTree>
    <p:extLst>
      <p:ext uri="{BB962C8B-B14F-4D97-AF65-F5344CB8AC3E}">
        <p14:creationId xmlns:p14="http://schemas.microsoft.com/office/powerpoint/2010/main" val="3238975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A </a:t>
            </a:r>
            <a:r>
              <a:rPr lang="en-GB" sz="2800" b="1" dirty="0">
                <a:latin typeface="Century Gothic" panose="020B0502020202020204" pitchFamily="34" charset="0"/>
              </a:rPr>
              <a:t>polygon</a:t>
            </a:r>
            <a:r>
              <a:rPr lang="en-GB" sz="2800" dirty="0">
                <a:latin typeface="Century Gothic" panose="020B0502020202020204" pitchFamily="34" charset="0"/>
              </a:rPr>
              <a:t> is rotated by displacing each vertex using the specified rotation angle and then regenerating the polygon using the new vertices.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We rotate a </a:t>
            </a:r>
            <a:r>
              <a:rPr lang="en-GB" sz="2800" b="1" dirty="0">
                <a:latin typeface="Century Gothic" panose="020B0502020202020204" pitchFamily="34" charset="0"/>
              </a:rPr>
              <a:t>curve</a:t>
            </a:r>
            <a:r>
              <a:rPr lang="en-GB" sz="2800" dirty="0">
                <a:latin typeface="Century Gothic" panose="020B0502020202020204" pitchFamily="34" charset="0"/>
              </a:rPr>
              <a:t> by repositioning the defining points for the curve and then redrawing it.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A </a:t>
            </a:r>
            <a:r>
              <a:rPr lang="en-GB" sz="2800" b="1" dirty="0">
                <a:latin typeface="Century Gothic" panose="020B0502020202020204" pitchFamily="34" charset="0"/>
              </a:rPr>
              <a:t>circle</a:t>
            </a:r>
            <a:r>
              <a:rPr lang="en-GB" sz="2800" dirty="0">
                <a:latin typeface="Century Gothic" panose="020B0502020202020204" pitchFamily="34" charset="0"/>
              </a:rPr>
              <a:t> or an </a:t>
            </a:r>
            <a:r>
              <a:rPr lang="en-GB" sz="2800" b="1" dirty="0">
                <a:latin typeface="Century Gothic" panose="020B0502020202020204" pitchFamily="34" charset="0"/>
              </a:rPr>
              <a:t>ellipse</a:t>
            </a:r>
            <a:r>
              <a:rPr lang="en-GB" sz="2800" dirty="0">
                <a:latin typeface="Century Gothic" panose="020B0502020202020204" pitchFamily="34" charset="0"/>
              </a:rPr>
              <a:t>, for instance, can be rotated about a noncentral pivot point by moving the </a:t>
            </a:r>
            <a:r>
              <a:rPr lang="en-GB" sz="2800" dirty="0" err="1">
                <a:latin typeface="Century Gothic" panose="020B0502020202020204" pitchFamily="34" charset="0"/>
              </a:rPr>
              <a:t>center</a:t>
            </a:r>
            <a:r>
              <a:rPr lang="en-GB" sz="2800" dirty="0">
                <a:latin typeface="Century Gothic" panose="020B0502020202020204" pitchFamily="34" charset="0"/>
              </a:rPr>
              <a:t> position through the arc that subtends the specified rotation angle.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In addition, we could rotate an ellipse about its </a:t>
            </a:r>
            <a:r>
              <a:rPr lang="en-GB" sz="2800" dirty="0" err="1">
                <a:latin typeface="Century Gothic" panose="020B0502020202020204" pitchFamily="34" charset="0"/>
              </a:rPr>
              <a:t>center</a:t>
            </a:r>
            <a:r>
              <a:rPr lang="en-GB" sz="2800" dirty="0">
                <a:latin typeface="Century Gothic" panose="020B0502020202020204" pitchFamily="34" charset="0"/>
              </a:rPr>
              <a:t> coordinates simply by rotating the major and minor axes.</a:t>
            </a:r>
            <a:endParaRPr lang="en-US" sz="24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28</a:t>
            </a:fld>
            <a:endParaRPr lang="en-GB"/>
          </a:p>
        </p:txBody>
      </p:sp>
    </p:spTree>
    <p:extLst>
      <p:ext uri="{BB962C8B-B14F-4D97-AF65-F5344CB8AC3E}">
        <p14:creationId xmlns:p14="http://schemas.microsoft.com/office/powerpoint/2010/main" val="1146791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In the following code example, a polygon is rotated about a specified world coordinate pivot point.</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Parameters input to the rotation procedure are the original vertices of the polygon, the pivot-point coordinates, and the rotation angle </a:t>
            </a:r>
            <a:r>
              <a:rPr lang="en-GB" sz="3200" b="1" dirty="0">
                <a:latin typeface="Century Gothic" panose="020B0502020202020204" pitchFamily="34" charset="0"/>
              </a:rPr>
              <a:t>theta </a:t>
            </a:r>
            <a:r>
              <a:rPr lang="en-GB" sz="3200" dirty="0">
                <a:latin typeface="Century Gothic" panose="020B0502020202020204" pitchFamily="34" charset="0"/>
              </a:rPr>
              <a:t>specified in radians.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Following the transformation of the vertex positions, the polygon is regenerated using OpenGL routines.</a:t>
            </a:r>
            <a:endParaRPr lang="en-US" sz="32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29</a:t>
            </a:fld>
            <a:endParaRPr lang="en-GB"/>
          </a:p>
        </p:txBody>
      </p:sp>
    </p:spTree>
    <p:extLst>
      <p:ext uri="{BB962C8B-B14F-4D97-AF65-F5344CB8AC3E}">
        <p14:creationId xmlns:p14="http://schemas.microsoft.com/office/powerpoint/2010/main" val="226477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2500" b="1" dirty="0">
                <a:latin typeface="Century Gothic" panose="020B0502020202020204" pitchFamily="34" charset="0"/>
              </a:rPr>
              <a:t>Two-Dimensional Geometric Transformations</a:t>
            </a:r>
          </a:p>
          <a:p>
            <a:pPr>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5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ar-SA" sz="1800" dirty="0">
              <a:latin typeface="Janna LT" panose="01000000000000000000" pitchFamily="2" charset="-78"/>
              <a:ea typeface="GE SS Two Light" panose="020A0503020102020204" pitchFamily="18" charset="-78"/>
              <a:cs typeface="Janna LT" panose="01000000000000000000" pitchFamily="2" charset="-78"/>
            </a:endParaRPr>
          </a:p>
        </p:txBody>
      </p:sp>
      <p:sp>
        <p:nvSpPr>
          <p:cNvPr id="4" name="Title 1">
            <a:extLst>
              <a:ext uri="{FF2B5EF4-FFF2-40B4-BE49-F238E27FC236}">
                <a16:creationId xmlns:a16="http://schemas.microsoft.com/office/drawing/2014/main" id="{D3942505-CBD4-4D7A-BDE1-726D0B4C2B3A}"/>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rtl="1"/>
            <a:r>
              <a:rPr lang="en-US" sz="3600" dirty="0">
                <a:solidFill>
                  <a:schemeClr val="bg1"/>
                </a:solidFill>
                <a:latin typeface="Kharabeesh Font" panose="01000000000000000000" pitchFamily="2" charset="-78"/>
                <a:cs typeface="Kharabeesh Font" panose="01000000000000000000" pitchFamily="2" charset="-78"/>
              </a:rPr>
              <a:t>Chapter Six</a:t>
            </a:r>
            <a:endParaRPr lang="en-US" dirty="0">
              <a:solidFill>
                <a:schemeClr val="bg1"/>
              </a:solidFill>
              <a:latin typeface="Bahnschrift SemiBold" panose="020B0502040204020203" pitchFamily="34" charset="0"/>
              <a:cs typeface="AGA Battouta Regular" pitchFamily="2" charset="-78"/>
            </a:endParaRPr>
          </a:p>
        </p:txBody>
      </p:sp>
      <p:pic>
        <p:nvPicPr>
          <p:cNvPr id="6" name="Picture 5">
            <a:extLst>
              <a:ext uri="{FF2B5EF4-FFF2-40B4-BE49-F238E27FC236}">
                <a16:creationId xmlns:a16="http://schemas.microsoft.com/office/drawing/2014/main" id="{8EA6EBE4-87FC-4E61-B8BF-A7E0724F5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999" y="2172927"/>
            <a:ext cx="3078003" cy="4059246"/>
          </a:xfrm>
          <a:prstGeom prst="rect">
            <a:avLst/>
          </a:prstGeom>
        </p:spPr>
      </p:pic>
      <p:sp>
        <p:nvSpPr>
          <p:cNvPr id="3" name="Slide Number Placeholder 2">
            <a:extLst>
              <a:ext uri="{FF2B5EF4-FFF2-40B4-BE49-F238E27FC236}">
                <a16:creationId xmlns:a16="http://schemas.microsoft.com/office/drawing/2014/main" id="{52A5B7E5-70AC-4E97-B381-CA52C01F3814}"/>
              </a:ext>
            </a:extLst>
          </p:cNvPr>
          <p:cNvSpPr>
            <a:spLocks noGrp="1"/>
          </p:cNvSpPr>
          <p:nvPr>
            <p:ph type="sldNum" sz="quarter" idx="12"/>
          </p:nvPr>
        </p:nvSpPr>
        <p:spPr/>
        <p:txBody>
          <a:bodyPr/>
          <a:lstStyle/>
          <a:p>
            <a:fld id="{B9920948-5EF8-4FA9-A9AD-186BABFE92F8}" type="slidenum">
              <a:rPr lang="en-GB" smtClean="0"/>
              <a:t>3</a:t>
            </a:fld>
            <a:endParaRPr lang="en-GB"/>
          </a:p>
        </p:txBody>
      </p:sp>
    </p:spTree>
    <p:extLst>
      <p:ext uri="{BB962C8B-B14F-4D97-AF65-F5344CB8AC3E}">
        <p14:creationId xmlns:p14="http://schemas.microsoft.com/office/powerpoint/2010/main" val="1138030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Rotation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30</a:t>
            </a:fld>
            <a:endParaRPr lang="en-GB"/>
          </a:p>
        </p:txBody>
      </p:sp>
      <p:pic>
        <p:nvPicPr>
          <p:cNvPr id="6" name="Picture 5">
            <a:extLst>
              <a:ext uri="{FF2B5EF4-FFF2-40B4-BE49-F238E27FC236}">
                <a16:creationId xmlns:a16="http://schemas.microsoft.com/office/drawing/2014/main" id="{0B5EC0C7-C2C7-44BE-A1A4-1985DFD3E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401" y="1373990"/>
            <a:ext cx="9067197" cy="4994955"/>
          </a:xfrm>
          <a:prstGeom prst="rect">
            <a:avLst/>
          </a:prstGeom>
        </p:spPr>
      </p:pic>
    </p:spTree>
    <p:extLst>
      <p:ext uri="{BB962C8B-B14F-4D97-AF65-F5344CB8AC3E}">
        <p14:creationId xmlns:p14="http://schemas.microsoft.com/office/powerpoint/2010/main" val="1509653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To alter the size of an object, we apply a </a:t>
            </a:r>
            <a:r>
              <a:rPr lang="en-GB" sz="3200" b="1" dirty="0">
                <a:latin typeface="Century Gothic" panose="020B0502020202020204" pitchFamily="34" charset="0"/>
              </a:rPr>
              <a:t>scaling </a:t>
            </a:r>
            <a:r>
              <a:rPr lang="en-GB" sz="3200" dirty="0">
                <a:latin typeface="Century Gothic" panose="020B0502020202020204" pitchFamily="34" charset="0"/>
              </a:rPr>
              <a:t>transformation.</a:t>
            </a:r>
          </a:p>
          <a:p>
            <a:pPr algn="l"/>
            <a:r>
              <a:rPr lang="en-GB" sz="3200" dirty="0">
                <a:latin typeface="Century Gothic" panose="020B0502020202020204" pitchFamily="34" charset="0"/>
              </a:rPr>
              <a:t> </a:t>
            </a:r>
          </a:p>
          <a:p>
            <a:pPr marL="457200" indent="-457200" algn="l">
              <a:buFont typeface="Arial" panose="020B0604020202020204" pitchFamily="34" charset="0"/>
              <a:buChar char="•"/>
            </a:pPr>
            <a:r>
              <a:rPr lang="en-GB" sz="3200" dirty="0">
                <a:latin typeface="Century Gothic" panose="020B0502020202020204" pitchFamily="34" charset="0"/>
              </a:rPr>
              <a:t>A simple two dimensional scaling operation is performed by multiplying object positions (</a:t>
            </a:r>
            <a:r>
              <a:rPr lang="en-GB" sz="3200" i="1" dirty="0">
                <a:latin typeface="Century Gothic" panose="020B0502020202020204" pitchFamily="34" charset="0"/>
              </a:rPr>
              <a:t>x</a:t>
            </a:r>
            <a:r>
              <a:rPr lang="en-GB" sz="3200" dirty="0">
                <a:latin typeface="Century Gothic" panose="020B0502020202020204" pitchFamily="34" charset="0"/>
              </a:rPr>
              <a:t>, </a:t>
            </a:r>
            <a:r>
              <a:rPr lang="en-GB" sz="3200" i="1" dirty="0">
                <a:latin typeface="Century Gothic" panose="020B0502020202020204" pitchFamily="34" charset="0"/>
              </a:rPr>
              <a:t>y</a:t>
            </a:r>
            <a:r>
              <a:rPr lang="en-GB" sz="3200" dirty="0">
                <a:latin typeface="Century Gothic" panose="020B0502020202020204" pitchFamily="34" charset="0"/>
              </a:rPr>
              <a:t>) by </a:t>
            </a:r>
            <a:r>
              <a:rPr lang="en-GB" sz="3200" b="1" dirty="0">
                <a:latin typeface="Century Gothic" panose="020B0502020202020204" pitchFamily="34" charset="0"/>
              </a:rPr>
              <a:t>scaling factors </a:t>
            </a:r>
            <a:r>
              <a:rPr lang="en-GB" sz="3200" i="1" dirty="0" err="1">
                <a:latin typeface="Century Gothic" panose="020B0502020202020204" pitchFamily="34" charset="0"/>
              </a:rPr>
              <a:t>sx</a:t>
            </a:r>
            <a:r>
              <a:rPr lang="en-GB" sz="3200" i="1" dirty="0">
                <a:latin typeface="Century Gothic" panose="020B0502020202020204" pitchFamily="34" charset="0"/>
              </a:rPr>
              <a:t> </a:t>
            </a:r>
            <a:r>
              <a:rPr lang="en-GB" sz="3200" dirty="0">
                <a:latin typeface="Century Gothic" panose="020B0502020202020204" pitchFamily="34" charset="0"/>
              </a:rPr>
              <a:t>and </a:t>
            </a:r>
            <a:r>
              <a:rPr lang="en-GB" sz="3200" i="1" dirty="0" err="1">
                <a:latin typeface="Century Gothic" panose="020B0502020202020204" pitchFamily="34" charset="0"/>
              </a:rPr>
              <a:t>sy</a:t>
            </a:r>
            <a:r>
              <a:rPr lang="en-GB" sz="3200" i="1" dirty="0">
                <a:latin typeface="Century Gothic" panose="020B0502020202020204" pitchFamily="34" charset="0"/>
              </a:rPr>
              <a:t> </a:t>
            </a:r>
            <a:r>
              <a:rPr lang="en-GB" sz="3200" dirty="0">
                <a:latin typeface="Century Gothic" panose="020B0502020202020204" pitchFamily="34" charset="0"/>
              </a:rPr>
              <a:t>to produce the transformed coordinates (</a:t>
            </a:r>
            <a:r>
              <a:rPr lang="en-GB" sz="3200" i="1" dirty="0">
                <a:latin typeface="Century Gothic" panose="020B0502020202020204" pitchFamily="34" charset="0"/>
              </a:rPr>
              <a:t>x’</a:t>
            </a:r>
            <a:r>
              <a:rPr lang="en-GB" sz="3200" dirty="0">
                <a:latin typeface="Century Gothic" panose="020B0502020202020204" pitchFamily="34" charset="0"/>
              </a:rPr>
              <a:t>, </a:t>
            </a:r>
            <a:r>
              <a:rPr lang="en-GB" sz="3200" i="1" dirty="0">
                <a:latin typeface="Century Gothic" panose="020B0502020202020204" pitchFamily="34" charset="0"/>
              </a:rPr>
              <a:t>y’</a:t>
            </a:r>
            <a:r>
              <a:rPr lang="en-GB" sz="3200" dirty="0">
                <a:latin typeface="Century Gothic" panose="020B0502020202020204" pitchFamily="34" charset="0"/>
              </a:rPr>
              <a:t>):</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2400" i="1" dirty="0">
              <a:latin typeface="Century Gothic" panose="020B0502020202020204" pitchFamily="34" charset="0"/>
              <a:cs typeface="Courier New" panose="02070309020205020404" pitchFamily="49" charset="0"/>
            </a:endParaRPr>
          </a:p>
          <a:p>
            <a:pPr algn="l"/>
            <a:endParaRPr lang="en-GB" sz="3200" i="1" dirty="0">
              <a:latin typeface="Century Gothic" panose="020B0502020202020204" pitchFamily="34" charset="0"/>
              <a:cs typeface="Courier New" panose="02070309020205020404" pitchFamily="49" charset="0"/>
            </a:endParaRPr>
          </a:p>
          <a:p>
            <a:pPr algn="l"/>
            <a:endParaRPr lang="en-GB" sz="28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1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31</a:t>
            </a:fld>
            <a:endParaRPr lang="en-GB"/>
          </a:p>
        </p:txBody>
      </p:sp>
      <p:pic>
        <p:nvPicPr>
          <p:cNvPr id="6" name="Picture 5">
            <a:extLst>
              <a:ext uri="{FF2B5EF4-FFF2-40B4-BE49-F238E27FC236}">
                <a16:creationId xmlns:a16="http://schemas.microsoft.com/office/drawing/2014/main" id="{CEA1DB67-312C-4C36-90A6-CDA84C57A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808" y="5065212"/>
            <a:ext cx="8442384" cy="833345"/>
          </a:xfrm>
          <a:prstGeom prst="rect">
            <a:avLst/>
          </a:prstGeom>
        </p:spPr>
      </p:pic>
    </p:spTree>
    <p:extLst>
      <p:ext uri="{BB962C8B-B14F-4D97-AF65-F5344CB8AC3E}">
        <p14:creationId xmlns:p14="http://schemas.microsoft.com/office/powerpoint/2010/main" val="3674943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cs typeface="Courier New" panose="02070309020205020404" pitchFamily="49" charset="0"/>
              </a:rPr>
              <a:t>Scaling factor </a:t>
            </a:r>
            <a:r>
              <a:rPr lang="en-GB" sz="3200" i="1" dirty="0" err="1">
                <a:latin typeface="Century Gothic" panose="020B0502020202020204" pitchFamily="34" charset="0"/>
                <a:cs typeface="Courier New" panose="02070309020205020404" pitchFamily="49" charset="0"/>
              </a:rPr>
              <a:t>sx</a:t>
            </a:r>
            <a:r>
              <a:rPr lang="en-GB" sz="3200" i="1" dirty="0">
                <a:latin typeface="Century Gothic" panose="020B0502020202020204" pitchFamily="34" charset="0"/>
                <a:cs typeface="Courier New" panose="02070309020205020404" pitchFamily="49" charset="0"/>
              </a:rPr>
              <a:t> </a:t>
            </a:r>
            <a:r>
              <a:rPr lang="en-GB" sz="3200" dirty="0">
                <a:latin typeface="Century Gothic" panose="020B0502020202020204" pitchFamily="34" charset="0"/>
                <a:cs typeface="Courier New" panose="02070309020205020404" pitchFamily="49" charset="0"/>
              </a:rPr>
              <a:t>scales an object in the </a:t>
            </a:r>
            <a:r>
              <a:rPr lang="en-GB" sz="3200" i="1" dirty="0">
                <a:latin typeface="Century Gothic" panose="020B0502020202020204" pitchFamily="34" charset="0"/>
                <a:cs typeface="Courier New" panose="02070309020205020404" pitchFamily="49" charset="0"/>
              </a:rPr>
              <a:t>x </a:t>
            </a:r>
            <a:r>
              <a:rPr lang="en-GB" sz="3200" dirty="0">
                <a:latin typeface="Century Gothic" panose="020B0502020202020204" pitchFamily="34" charset="0"/>
                <a:cs typeface="Courier New" panose="02070309020205020404" pitchFamily="49" charset="0"/>
              </a:rPr>
              <a:t>direction, while </a:t>
            </a:r>
            <a:r>
              <a:rPr lang="en-GB" sz="3200" i="1" dirty="0" err="1">
                <a:latin typeface="Century Gothic" panose="020B0502020202020204" pitchFamily="34" charset="0"/>
                <a:cs typeface="Courier New" panose="02070309020205020404" pitchFamily="49" charset="0"/>
              </a:rPr>
              <a:t>sy</a:t>
            </a:r>
            <a:r>
              <a:rPr lang="en-GB" sz="3200" i="1" dirty="0">
                <a:latin typeface="Century Gothic" panose="020B0502020202020204" pitchFamily="34" charset="0"/>
                <a:cs typeface="Courier New" panose="02070309020205020404" pitchFamily="49" charset="0"/>
              </a:rPr>
              <a:t> </a:t>
            </a:r>
            <a:r>
              <a:rPr lang="en-GB" sz="3200" dirty="0">
                <a:latin typeface="Century Gothic" panose="020B0502020202020204" pitchFamily="34" charset="0"/>
                <a:cs typeface="Courier New" panose="02070309020205020404" pitchFamily="49" charset="0"/>
              </a:rPr>
              <a:t>scales in the </a:t>
            </a:r>
            <a:r>
              <a:rPr lang="en-GB" sz="3200" i="1" dirty="0">
                <a:latin typeface="Century Gothic" panose="020B0502020202020204" pitchFamily="34" charset="0"/>
                <a:cs typeface="Courier New" panose="02070309020205020404" pitchFamily="49" charset="0"/>
              </a:rPr>
              <a:t>y </a:t>
            </a:r>
            <a:r>
              <a:rPr lang="en-GB" sz="3200" dirty="0">
                <a:latin typeface="Century Gothic" panose="020B0502020202020204" pitchFamily="34" charset="0"/>
                <a:cs typeface="Courier New" panose="02070309020205020404" pitchFamily="49" charset="0"/>
              </a:rPr>
              <a:t>direction.</a:t>
            </a:r>
          </a:p>
          <a:p>
            <a:pPr marL="457200" indent="-457200" algn="l">
              <a:buFont typeface="Arial" panose="020B0604020202020204" pitchFamily="34" charset="0"/>
              <a:buChar char="•"/>
            </a:pPr>
            <a:endParaRPr lang="en-GB" sz="18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3200" dirty="0">
                <a:latin typeface="Century Gothic" panose="020B0502020202020204" pitchFamily="34" charset="0"/>
                <a:cs typeface="Courier New" panose="02070309020205020404" pitchFamily="49" charset="0"/>
              </a:rPr>
              <a:t>The basic two-dimensional scaling equations 10 can also be written in the following matrix form:</a:t>
            </a:r>
          </a:p>
          <a:p>
            <a:pPr marL="457200" indent="-457200" algn="l">
              <a:buFont typeface="Arial" panose="020B0604020202020204" pitchFamily="34" charset="0"/>
              <a:buChar char="•"/>
            </a:pPr>
            <a:endParaRPr lang="en-GB" sz="20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32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3200" dirty="0">
                <a:latin typeface="Century Gothic" panose="020B0502020202020204" pitchFamily="34" charset="0"/>
              </a:rPr>
              <a:t>where </a:t>
            </a:r>
            <a:r>
              <a:rPr lang="en-GB" sz="3200" b="1" dirty="0">
                <a:latin typeface="Century Gothic" panose="020B0502020202020204" pitchFamily="34" charset="0"/>
              </a:rPr>
              <a:t>S </a:t>
            </a:r>
            <a:r>
              <a:rPr lang="en-GB" sz="3200" dirty="0">
                <a:latin typeface="Century Gothic" panose="020B0502020202020204" pitchFamily="34" charset="0"/>
              </a:rPr>
              <a:t>is the 2 × 2 scaling matrix in Equation 11.</a:t>
            </a:r>
            <a:endParaRPr lang="en-GB" sz="32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1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32</a:t>
            </a:fld>
            <a:endParaRPr lang="en-GB"/>
          </a:p>
        </p:txBody>
      </p:sp>
      <p:pic>
        <p:nvPicPr>
          <p:cNvPr id="7" name="Picture 6">
            <a:extLst>
              <a:ext uri="{FF2B5EF4-FFF2-40B4-BE49-F238E27FC236}">
                <a16:creationId xmlns:a16="http://schemas.microsoft.com/office/drawing/2014/main" id="{6B502AFB-3CBB-4CBB-B915-30E2147CC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544" y="3615126"/>
            <a:ext cx="10104913" cy="2136467"/>
          </a:xfrm>
          <a:prstGeom prst="rect">
            <a:avLst/>
          </a:prstGeom>
        </p:spPr>
      </p:pic>
    </p:spTree>
    <p:extLst>
      <p:ext uri="{BB962C8B-B14F-4D97-AF65-F5344CB8AC3E}">
        <p14:creationId xmlns:p14="http://schemas.microsoft.com/office/powerpoint/2010/main" val="1694405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Any positive values can be assigned to the scaling factors </a:t>
            </a:r>
            <a:r>
              <a:rPr lang="en-GB" sz="2800" i="1" dirty="0" err="1">
                <a:latin typeface="Century Gothic" panose="020B0502020202020204" pitchFamily="34" charset="0"/>
              </a:rPr>
              <a:t>sx</a:t>
            </a:r>
            <a:r>
              <a:rPr lang="en-GB" sz="2800" i="1" dirty="0">
                <a:latin typeface="Century Gothic" panose="020B0502020202020204" pitchFamily="34" charset="0"/>
              </a:rPr>
              <a:t> </a:t>
            </a:r>
            <a:r>
              <a:rPr lang="en-GB" sz="2800" dirty="0">
                <a:latin typeface="Century Gothic" panose="020B0502020202020204" pitchFamily="34" charset="0"/>
              </a:rPr>
              <a:t>and </a:t>
            </a:r>
            <a:r>
              <a:rPr lang="en-GB" sz="2800" i="1" dirty="0" err="1">
                <a:latin typeface="Century Gothic" panose="020B0502020202020204" pitchFamily="34" charset="0"/>
              </a:rPr>
              <a:t>sy</a:t>
            </a:r>
            <a:r>
              <a:rPr lang="en-GB" sz="2800" dirty="0">
                <a:latin typeface="Century Gothic" panose="020B0502020202020204" pitchFamily="34" charset="0"/>
              </a:rPr>
              <a:t>. </a:t>
            </a:r>
          </a:p>
          <a:p>
            <a:pPr marL="457200" indent="-457200" algn="l">
              <a:buFont typeface="Arial" panose="020B0604020202020204" pitchFamily="34" charset="0"/>
              <a:buChar char="•"/>
            </a:pPr>
            <a:r>
              <a:rPr lang="en-GB" sz="2800" dirty="0">
                <a:latin typeface="Century Gothic" panose="020B0502020202020204" pitchFamily="34" charset="0"/>
              </a:rPr>
              <a:t>Values </a:t>
            </a:r>
            <a:r>
              <a:rPr lang="en-GB" sz="2800" u="sng" dirty="0">
                <a:latin typeface="Century Gothic" panose="020B0502020202020204" pitchFamily="34" charset="0"/>
              </a:rPr>
              <a:t>less than 1</a:t>
            </a:r>
            <a:r>
              <a:rPr lang="en-GB" sz="2800" dirty="0">
                <a:latin typeface="Century Gothic" panose="020B0502020202020204" pitchFamily="34" charset="0"/>
              </a:rPr>
              <a:t> </a:t>
            </a:r>
            <a:r>
              <a:rPr lang="en-GB" sz="2800" b="1" dirty="0">
                <a:solidFill>
                  <a:schemeClr val="accent2">
                    <a:lumMod val="75000"/>
                  </a:schemeClr>
                </a:solidFill>
                <a:latin typeface="Century Gothic" panose="020B0502020202020204" pitchFamily="34" charset="0"/>
              </a:rPr>
              <a:t>reduce</a:t>
            </a:r>
            <a:r>
              <a:rPr lang="en-GB" sz="2800" dirty="0">
                <a:latin typeface="Century Gothic" panose="020B0502020202020204" pitchFamily="34" charset="0"/>
              </a:rPr>
              <a:t> the size of objects; values greater than 1 produce </a:t>
            </a:r>
            <a:r>
              <a:rPr lang="en-GB" sz="2800" b="1" dirty="0">
                <a:solidFill>
                  <a:schemeClr val="accent2">
                    <a:lumMod val="75000"/>
                  </a:schemeClr>
                </a:solidFill>
                <a:latin typeface="Century Gothic" panose="020B0502020202020204" pitchFamily="34" charset="0"/>
              </a:rPr>
              <a:t>enlargements</a:t>
            </a:r>
            <a:r>
              <a:rPr lang="en-GB" sz="2800" dirty="0">
                <a:latin typeface="Century Gothic" panose="020B0502020202020204" pitchFamily="34" charset="0"/>
              </a:rPr>
              <a:t>.</a:t>
            </a:r>
          </a:p>
          <a:p>
            <a:pPr marL="457200" indent="-457200" algn="l">
              <a:buFont typeface="Arial" panose="020B0604020202020204" pitchFamily="34" charset="0"/>
              <a:buChar char="•"/>
            </a:pPr>
            <a:r>
              <a:rPr lang="en-GB" sz="2800" dirty="0">
                <a:latin typeface="Century Gothic" panose="020B0502020202020204" pitchFamily="34" charset="0"/>
              </a:rPr>
              <a:t>Specifying a value of </a:t>
            </a:r>
            <a:r>
              <a:rPr lang="en-GB" sz="2800" u="sng" dirty="0">
                <a:latin typeface="Century Gothic" panose="020B0502020202020204" pitchFamily="34" charset="0"/>
              </a:rPr>
              <a:t>1 for both</a:t>
            </a:r>
            <a:r>
              <a:rPr lang="en-GB" sz="2800" dirty="0">
                <a:latin typeface="Century Gothic" panose="020B0502020202020204" pitchFamily="34" charset="0"/>
              </a:rPr>
              <a:t> </a:t>
            </a:r>
            <a:r>
              <a:rPr lang="en-GB" sz="2800" i="1" dirty="0" err="1">
                <a:latin typeface="Century Gothic" panose="020B0502020202020204" pitchFamily="34" charset="0"/>
              </a:rPr>
              <a:t>sx</a:t>
            </a:r>
            <a:r>
              <a:rPr lang="en-GB" sz="2800" i="1" dirty="0">
                <a:latin typeface="Century Gothic" panose="020B0502020202020204" pitchFamily="34" charset="0"/>
              </a:rPr>
              <a:t> </a:t>
            </a:r>
            <a:r>
              <a:rPr lang="en-GB" sz="2800" dirty="0">
                <a:latin typeface="Century Gothic" panose="020B0502020202020204" pitchFamily="34" charset="0"/>
              </a:rPr>
              <a:t>and </a:t>
            </a:r>
            <a:r>
              <a:rPr lang="en-GB" sz="2800" i="1" dirty="0" err="1">
                <a:latin typeface="Century Gothic" panose="020B0502020202020204" pitchFamily="34" charset="0"/>
              </a:rPr>
              <a:t>sy</a:t>
            </a:r>
            <a:r>
              <a:rPr lang="en-GB" sz="2800" i="1" dirty="0">
                <a:latin typeface="Century Gothic" panose="020B0502020202020204" pitchFamily="34" charset="0"/>
              </a:rPr>
              <a:t> </a:t>
            </a:r>
            <a:r>
              <a:rPr lang="en-GB" sz="2800" dirty="0">
                <a:latin typeface="Century Gothic" panose="020B0502020202020204" pitchFamily="34" charset="0"/>
              </a:rPr>
              <a:t>leaves the size of objects </a:t>
            </a:r>
            <a:r>
              <a:rPr lang="en-GB" sz="2800" b="1" dirty="0">
                <a:solidFill>
                  <a:schemeClr val="accent2">
                    <a:lumMod val="75000"/>
                  </a:schemeClr>
                </a:solidFill>
                <a:latin typeface="Century Gothic" panose="020B0502020202020204" pitchFamily="34" charset="0"/>
              </a:rPr>
              <a:t>unchanged</a:t>
            </a:r>
            <a:r>
              <a:rPr lang="en-GB" sz="2800" dirty="0">
                <a:latin typeface="Century Gothic" panose="020B0502020202020204" pitchFamily="34" charset="0"/>
              </a:rPr>
              <a:t>.</a:t>
            </a:r>
          </a:p>
          <a:p>
            <a:pPr marL="457200" indent="-457200" algn="l">
              <a:buFont typeface="Arial" panose="020B0604020202020204" pitchFamily="34" charset="0"/>
              <a:buChar char="•"/>
            </a:pPr>
            <a:r>
              <a:rPr lang="en-GB" sz="2800" dirty="0">
                <a:latin typeface="Century Gothic" panose="020B0502020202020204" pitchFamily="34" charset="0"/>
              </a:rPr>
              <a:t>When </a:t>
            </a:r>
            <a:r>
              <a:rPr lang="en-GB" sz="2800" i="1" dirty="0" err="1">
                <a:latin typeface="Century Gothic" panose="020B0502020202020204" pitchFamily="34" charset="0"/>
              </a:rPr>
              <a:t>sx</a:t>
            </a:r>
            <a:r>
              <a:rPr lang="en-GB" sz="2800" i="1" dirty="0">
                <a:latin typeface="Century Gothic" panose="020B0502020202020204" pitchFamily="34" charset="0"/>
              </a:rPr>
              <a:t> </a:t>
            </a:r>
            <a:r>
              <a:rPr lang="en-GB" sz="2800" dirty="0">
                <a:latin typeface="Century Gothic" panose="020B0502020202020204" pitchFamily="34" charset="0"/>
              </a:rPr>
              <a:t>and </a:t>
            </a:r>
            <a:r>
              <a:rPr lang="en-GB" sz="2800" i="1" dirty="0" err="1">
                <a:latin typeface="Century Gothic" panose="020B0502020202020204" pitchFamily="34" charset="0"/>
              </a:rPr>
              <a:t>sy</a:t>
            </a:r>
            <a:r>
              <a:rPr lang="en-GB" sz="2800" i="1" dirty="0">
                <a:latin typeface="Century Gothic" panose="020B0502020202020204" pitchFamily="34" charset="0"/>
              </a:rPr>
              <a:t> </a:t>
            </a:r>
            <a:r>
              <a:rPr lang="en-GB" sz="2800" dirty="0">
                <a:latin typeface="Century Gothic" panose="020B0502020202020204" pitchFamily="34" charset="0"/>
              </a:rPr>
              <a:t>are assigned the </a:t>
            </a:r>
            <a:r>
              <a:rPr lang="en-GB" sz="2800" u="sng" dirty="0">
                <a:latin typeface="Century Gothic" panose="020B0502020202020204" pitchFamily="34" charset="0"/>
              </a:rPr>
              <a:t>same value</a:t>
            </a:r>
            <a:r>
              <a:rPr lang="en-GB" sz="2800" dirty="0">
                <a:latin typeface="Century Gothic" panose="020B0502020202020204" pitchFamily="34" charset="0"/>
              </a:rPr>
              <a:t>, a </a:t>
            </a:r>
            <a:r>
              <a:rPr lang="en-GB" sz="2800" b="1" dirty="0">
                <a:latin typeface="Century Gothic" panose="020B0502020202020204" pitchFamily="34" charset="0"/>
              </a:rPr>
              <a:t>uniform scaling </a:t>
            </a:r>
            <a:r>
              <a:rPr lang="en-GB" sz="2800" dirty="0">
                <a:latin typeface="Century Gothic" panose="020B0502020202020204" pitchFamily="34" charset="0"/>
              </a:rPr>
              <a:t>is produced, which maintains relative object proportions. </a:t>
            </a:r>
          </a:p>
          <a:p>
            <a:pPr marL="457200" indent="-457200" algn="l">
              <a:buFont typeface="Arial" panose="020B0604020202020204" pitchFamily="34" charset="0"/>
              <a:buChar char="•"/>
            </a:pPr>
            <a:r>
              <a:rPr lang="en-GB" sz="2800" u="sng" dirty="0">
                <a:latin typeface="Century Gothic" panose="020B0502020202020204" pitchFamily="34" charset="0"/>
              </a:rPr>
              <a:t>Unequal values</a:t>
            </a:r>
            <a:r>
              <a:rPr lang="en-GB" sz="2800" dirty="0">
                <a:latin typeface="Century Gothic" panose="020B0502020202020204" pitchFamily="34" charset="0"/>
              </a:rPr>
              <a:t> for </a:t>
            </a:r>
            <a:r>
              <a:rPr lang="en-GB" sz="2800" i="1" dirty="0" err="1">
                <a:latin typeface="Century Gothic" panose="020B0502020202020204" pitchFamily="34" charset="0"/>
              </a:rPr>
              <a:t>sx</a:t>
            </a:r>
            <a:r>
              <a:rPr lang="en-GB" sz="2800" i="1" dirty="0">
                <a:latin typeface="Century Gothic" panose="020B0502020202020204" pitchFamily="34" charset="0"/>
              </a:rPr>
              <a:t> </a:t>
            </a:r>
            <a:r>
              <a:rPr lang="en-GB" sz="2800" dirty="0">
                <a:latin typeface="Century Gothic" panose="020B0502020202020204" pitchFamily="34" charset="0"/>
              </a:rPr>
              <a:t>and </a:t>
            </a:r>
            <a:r>
              <a:rPr lang="en-GB" sz="2800" i="1" dirty="0" err="1">
                <a:latin typeface="Century Gothic" panose="020B0502020202020204" pitchFamily="34" charset="0"/>
              </a:rPr>
              <a:t>sy</a:t>
            </a:r>
            <a:r>
              <a:rPr lang="en-GB" sz="2800" i="1" dirty="0">
                <a:latin typeface="Century Gothic" panose="020B0502020202020204" pitchFamily="34" charset="0"/>
              </a:rPr>
              <a:t> </a:t>
            </a:r>
            <a:r>
              <a:rPr lang="en-GB" sz="2800" dirty="0">
                <a:latin typeface="Century Gothic" panose="020B0502020202020204" pitchFamily="34" charset="0"/>
              </a:rPr>
              <a:t>result in a </a:t>
            </a:r>
            <a:r>
              <a:rPr lang="en-GB" sz="2800" b="1" dirty="0">
                <a:latin typeface="Century Gothic" panose="020B0502020202020204" pitchFamily="34" charset="0"/>
              </a:rPr>
              <a:t>differential scaling </a:t>
            </a:r>
            <a:r>
              <a:rPr lang="en-GB" sz="2800" dirty="0">
                <a:latin typeface="Century Gothic" panose="020B0502020202020204" pitchFamily="34" charset="0"/>
              </a:rPr>
              <a:t>that is often used in design applications, where pictures are constructed from a few basic shapes that can be adjusted by scaling and positioning transformations (Figure 6).</a:t>
            </a:r>
            <a:endParaRPr lang="en-GB" sz="28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4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33</a:t>
            </a:fld>
            <a:endParaRPr lang="en-GB"/>
          </a:p>
        </p:txBody>
      </p:sp>
    </p:spTree>
    <p:extLst>
      <p:ext uri="{BB962C8B-B14F-4D97-AF65-F5344CB8AC3E}">
        <p14:creationId xmlns:p14="http://schemas.microsoft.com/office/powerpoint/2010/main" val="3890366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4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34</a:t>
            </a:fld>
            <a:endParaRPr lang="en-GB"/>
          </a:p>
        </p:txBody>
      </p:sp>
      <p:pic>
        <p:nvPicPr>
          <p:cNvPr id="6" name="Picture 5">
            <a:extLst>
              <a:ext uri="{FF2B5EF4-FFF2-40B4-BE49-F238E27FC236}">
                <a16:creationId xmlns:a16="http://schemas.microsoft.com/office/drawing/2014/main" id="{F5926A2A-CCB8-446A-964F-29FEE7EDF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709" y="1466575"/>
            <a:ext cx="4034582" cy="4809786"/>
          </a:xfrm>
          <a:prstGeom prst="rect">
            <a:avLst/>
          </a:prstGeom>
        </p:spPr>
      </p:pic>
    </p:spTree>
    <p:extLst>
      <p:ext uri="{BB962C8B-B14F-4D97-AF65-F5344CB8AC3E}">
        <p14:creationId xmlns:p14="http://schemas.microsoft.com/office/powerpoint/2010/main" val="188180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In some systems, negative values can also be specified for the scaling parameters.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This not only resizes an object, it </a:t>
            </a:r>
            <a:r>
              <a:rPr lang="en-GB" sz="3200" b="1" dirty="0">
                <a:latin typeface="Century Gothic" panose="020B0502020202020204" pitchFamily="34" charset="0"/>
              </a:rPr>
              <a:t>reflects</a:t>
            </a:r>
            <a:r>
              <a:rPr lang="en-GB" sz="3200" dirty="0">
                <a:latin typeface="Century Gothic" panose="020B0502020202020204" pitchFamily="34" charset="0"/>
              </a:rPr>
              <a:t> it about one or more of the coordinate axes.</a:t>
            </a:r>
          </a:p>
          <a:p>
            <a:pPr marL="457200" indent="-457200" algn="l">
              <a:buFont typeface="Arial" panose="020B0604020202020204" pitchFamily="34" charset="0"/>
              <a:buChar char="•"/>
            </a:pPr>
            <a:endParaRPr lang="en-GB" sz="24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Objects transformed with Equation 11 are both scaled and repositioned.</a:t>
            </a:r>
          </a:p>
          <a:p>
            <a:pPr algn="l"/>
            <a:endParaRPr lang="en-GB" sz="3200" dirty="0">
              <a:latin typeface="Century Gothic" panose="020B0502020202020204" pitchFamily="34" charset="0"/>
            </a:endParaRPr>
          </a:p>
          <a:p>
            <a:pPr algn="l"/>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3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35</a:t>
            </a:fld>
            <a:endParaRPr lang="en-GB"/>
          </a:p>
        </p:txBody>
      </p:sp>
    </p:spTree>
    <p:extLst>
      <p:ext uri="{BB962C8B-B14F-4D97-AF65-F5344CB8AC3E}">
        <p14:creationId xmlns:p14="http://schemas.microsoft.com/office/powerpoint/2010/main" val="1979051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Scaling factors with absolute values less than 1 move objects closer to the coordinate origin, while absolute values greater than 1 move coordinate positions farther from the origin.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Figure 7 illustrates scaling of a line by assigning the value 0.5 to both </a:t>
            </a:r>
            <a:r>
              <a:rPr lang="en-GB" sz="3200" i="1" dirty="0" err="1">
                <a:latin typeface="Century Gothic" panose="020B0502020202020204" pitchFamily="34" charset="0"/>
              </a:rPr>
              <a:t>sx</a:t>
            </a:r>
            <a:r>
              <a:rPr lang="en-GB" sz="3200" i="1" dirty="0">
                <a:latin typeface="Century Gothic" panose="020B0502020202020204" pitchFamily="34" charset="0"/>
              </a:rPr>
              <a:t> </a:t>
            </a:r>
            <a:r>
              <a:rPr lang="en-GB" sz="3200" dirty="0">
                <a:latin typeface="Century Gothic" panose="020B0502020202020204" pitchFamily="34" charset="0"/>
              </a:rPr>
              <a:t>and </a:t>
            </a:r>
            <a:r>
              <a:rPr lang="en-GB" sz="3200" i="1" dirty="0" err="1">
                <a:latin typeface="Century Gothic" panose="020B0502020202020204" pitchFamily="34" charset="0"/>
              </a:rPr>
              <a:t>sy</a:t>
            </a:r>
            <a:r>
              <a:rPr lang="en-GB" sz="3200" i="1" dirty="0">
                <a:latin typeface="Century Gothic" panose="020B0502020202020204" pitchFamily="34" charset="0"/>
              </a:rPr>
              <a:t> </a:t>
            </a:r>
            <a:r>
              <a:rPr lang="en-GB" sz="3200" dirty="0">
                <a:latin typeface="Century Gothic" panose="020B0502020202020204" pitchFamily="34" charset="0"/>
              </a:rPr>
              <a:t>in Equation 11. Both the line length and the distance from the origin are reduced by a factor of 1/2.</a:t>
            </a:r>
          </a:p>
          <a:p>
            <a:pPr algn="l"/>
            <a:endParaRPr lang="en-GB" sz="2400" dirty="0">
              <a:latin typeface="Century Gothic" panose="020B0502020202020204" pitchFamily="34" charset="0"/>
            </a:endParaRPr>
          </a:p>
          <a:p>
            <a:pPr marL="457200" indent="-457200" algn="l">
              <a:buFont typeface="Arial" panose="020B0604020202020204" pitchFamily="34" charset="0"/>
              <a:buChar char="•"/>
            </a:pPr>
            <a:endParaRPr lang="en-GB" sz="3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36</a:t>
            </a:fld>
            <a:endParaRPr lang="en-GB"/>
          </a:p>
        </p:txBody>
      </p:sp>
    </p:spTree>
    <p:extLst>
      <p:ext uri="{BB962C8B-B14F-4D97-AF65-F5344CB8AC3E}">
        <p14:creationId xmlns:p14="http://schemas.microsoft.com/office/powerpoint/2010/main" val="372242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3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37</a:t>
            </a:fld>
            <a:endParaRPr lang="en-GB"/>
          </a:p>
        </p:txBody>
      </p:sp>
      <p:pic>
        <p:nvPicPr>
          <p:cNvPr id="6" name="Picture 5">
            <a:extLst>
              <a:ext uri="{FF2B5EF4-FFF2-40B4-BE49-F238E27FC236}">
                <a16:creationId xmlns:a16="http://schemas.microsoft.com/office/drawing/2014/main" id="{C5F4AB60-0D01-4FC0-AB1F-48C7A60A0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468" y="1477434"/>
            <a:ext cx="4515063" cy="4788067"/>
          </a:xfrm>
          <a:prstGeom prst="rect">
            <a:avLst/>
          </a:prstGeom>
        </p:spPr>
      </p:pic>
    </p:spTree>
    <p:extLst>
      <p:ext uri="{BB962C8B-B14F-4D97-AF65-F5344CB8AC3E}">
        <p14:creationId xmlns:p14="http://schemas.microsoft.com/office/powerpoint/2010/main" val="268387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700" dirty="0">
                <a:latin typeface="Century Gothic" panose="020B0502020202020204" pitchFamily="34" charset="0"/>
              </a:rPr>
              <a:t>We can control the location of a scaled object by choosing a position, called the </a:t>
            </a:r>
            <a:r>
              <a:rPr lang="en-GB" sz="2700" b="1" dirty="0">
                <a:latin typeface="Century Gothic" panose="020B0502020202020204" pitchFamily="34" charset="0"/>
              </a:rPr>
              <a:t>fixed point, </a:t>
            </a:r>
            <a:r>
              <a:rPr lang="en-GB" sz="2700" dirty="0">
                <a:latin typeface="Century Gothic" panose="020B0502020202020204" pitchFamily="34" charset="0"/>
              </a:rPr>
              <a:t>that is to remain unchanged after the scaling transformation. </a:t>
            </a: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r>
              <a:rPr lang="en-GB" sz="2700" dirty="0">
                <a:latin typeface="Century Gothic" panose="020B0502020202020204" pitchFamily="34" charset="0"/>
              </a:rPr>
              <a:t>Coordinates for the fixed point, (</a:t>
            </a:r>
            <a:r>
              <a:rPr lang="en-GB" sz="2700" i="1" dirty="0" err="1">
                <a:latin typeface="Century Gothic" panose="020B0502020202020204" pitchFamily="34" charset="0"/>
              </a:rPr>
              <a:t>xf</a:t>
            </a:r>
            <a:r>
              <a:rPr lang="en-GB" sz="2700" i="1" dirty="0">
                <a:latin typeface="Century Gothic" panose="020B0502020202020204" pitchFamily="34" charset="0"/>
              </a:rPr>
              <a:t> </a:t>
            </a:r>
            <a:r>
              <a:rPr lang="en-GB" sz="2700" dirty="0">
                <a:latin typeface="Century Gothic" panose="020B0502020202020204" pitchFamily="34" charset="0"/>
              </a:rPr>
              <a:t>, </a:t>
            </a:r>
            <a:r>
              <a:rPr lang="en-GB" sz="2700" i="1" dirty="0" err="1">
                <a:latin typeface="Century Gothic" panose="020B0502020202020204" pitchFamily="34" charset="0"/>
              </a:rPr>
              <a:t>yf</a:t>
            </a:r>
            <a:r>
              <a:rPr lang="en-GB" sz="2700" i="1" dirty="0">
                <a:latin typeface="Century Gothic" panose="020B0502020202020204" pitchFamily="34" charset="0"/>
              </a:rPr>
              <a:t> </a:t>
            </a:r>
            <a:r>
              <a:rPr lang="en-GB" sz="2700" dirty="0">
                <a:latin typeface="Century Gothic" panose="020B0502020202020204" pitchFamily="34" charset="0"/>
              </a:rPr>
              <a:t>), are often chosen at some object position, such as its centroid, but any other spatial position can be selected.</a:t>
            </a:r>
          </a:p>
          <a:p>
            <a:pPr marL="457200" indent="-457200" algn="l">
              <a:buFont typeface="Arial" panose="020B0604020202020204" pitchFamily="34" charset="0"/>
              <a:buChar char="•"/>
            </a:pPr>
            <a:endParaRPr lang="en-GB" sz="27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700" dirty="0">
                <a:latin typeface="Century Gothic" panose="020B0502020202020204" pitchFamily="34" charset="0"/>
              </a:rPr>
              <a:t>Objects are now resized by scaling the distances between object points and the point (Figure 8).</a:t>
            </a:r>
            <a:endParaRPr lang="en-GB" sz="27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7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7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38</a:t>
            </a:fld>
            <a:endParaRPr lang="en-GB"/>
          </a:p>
        </p:txBody>
      </p:sp>
    </p:spTree>
    <p:extLst>
      <p:ext uri="{BB962C8B-B14F-4D97-AF65-F5344CB8AC3E}">
        <p14:creationId xmlns:p14="http://schemas.microsoft.com/office/powerpoint/2010/main" val="2380169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7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39</a:t>
            </a:fld>
            <a:endParaRPr lang="en-GB"/>
          </a:p>
        </p:txBody>
      </p:sp>
      <p:pic>
        <p:nvPicPr>
          <p:cNvPr id="6" name="Picture 5">
            <a:extLst>
              <a:ext uri="{FF2B5EF4-FFF2-40B4-BE49-F238E27FC236}">
                <a16:creationId xmlns:a16="http://schemas.microsoft.com/office/drawing/2014/main" id="{A6F7A65B-3629-4105-AC6A-1BC128A61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132" y="1401286"/>
            <a:ext cx="4031735" cy="4918591"/>
          </a:xfrm>
          <a:prstGeom prst="rect">
            <a:avLst/>
          </a:prstGeom>
        </p:spPr>
      </p:pic>
    </p:spTree>
    <p:extLst>
      <p:ext uri="{BB962C8B-B14F-4D97-AF65-F5344CB8AC3E}">
        <p14:creationId xmlns:p14="http://schemas.microsoft.com/office/powerpoint/2010/main" val="295182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a:pPr>
            <a:endParaRPr lang="en-GB" sz="3300" dirty="0">
              <a:latin typeface="Century Gothic" panose="020B0502020202020204" pitchFamily="34" charset="0"/>
            </a:endParaRPr>
          </a:p>
          <a:p>
            <a:pPr marL="514350" indent="-514350" algn="l">
              <a:buFont typeface="+mj-lt"/>
              <a:buAutoNum type="arabicPeriod"/>
            </a:pPr>
            <a:r>
              <a:rPr lang="en-GB" sz="3300" dirty="0">
                <a:latin typeface="Century Gothic" panose="020B0502020202020204" pitchFamily="34" charset="0"/>
              </a:rPr>
              <a:t>Basic Two-Dimensional Geometric Transformations</a:t>
            </a:r>
          </a:p>
          <a:p>
            <a:pPr marL="514350" indent="-514350" algn="l">
              <a:buFont typeface="+mj-lt"/>
              <a:buAutoNum type="arabicPeriod"/>
            </a:pPr>
            <a:r>
              <a:rPr lang="en-GB" sz="3300" dirty="0">
                <a:latin typeface="Century Gothic" panose="020B0502020202020204" pitchFamily="34" charset="0"/>
              </a:rPr>
              <a:t>Other Two-Dimensional Transformations</a:t>
            </a:r>
          </a:p>
          <a:p>
            <a:pPr marL="514350" indent="-514350" algn="l">
              <a:buFont typeface="+mj-lt"/>
              <a:buAutoNum type="arabicPeriod"/>
            </a:pPr>
            <a:endParaRPr lang="en-GB" sz="3300" dirty="0">
              <a:latin typeface="Century Gothic" panose="020B0502020202020204" pitchFamily="34" charset="0"/>
            </a:endParaRPr>
          </a:p>
          <a:p>
            <a:pPr marL="514350" indent="-514350" algn="l">
              <a:buFont typeface="+mj-lt"/>
              <a:buAutoNum type="arabicPeriod"/>
            </a:pPr>
            <a:endParaRPr lang="en-GB" sz="3300" dirty="0">
              <a:latin typeface="Century Gothic" panose="020B0502020202020204" pitchFamily="34" charset="0"/>
            </a:endParaRPr>
          </a:p>
          <a:p>
            <a:pPr marL="514350" indent="-514350" algn="l">
              <a:buFont typeface="+mj-lt"/>
              <a:buAutoNum type="arabicPeriod"/>
            </a:pPr>
            <a:endParaRPr lang="en-GB" sz="3300" dirty="0">
              <a:latin typeface="Century Gothic" panose="020B0502020202020204" pitchFamily="34" charset="0"/>
            </a:endParaRPr>
          </a:p>
          <a:p>
            <a:pPr marL="514350" indent="-514350" algn="l">
              <a:buFont typeface="+mj-lt"/>
              <a:buAutoNum type="arabicPeriod"/>
            </a:pPr>
            <a:endParaRPr lang="en-GB" sz="900" dirty="0">
              <a:latin typeface="Century Gothic" panose="020B0502020202020204" pitchFamily="34" charset="0"/>
            </a:endParaRPr>
          </a:p>
          <a:p>
            <a:pPr marL="457200" indent="-457200" algn="l">
              <a:buFont typeface="+mj-lt"/>
              <a:buAutoNum type="arabicPeriod"/>
            </a:pPr>
            <a:endParaRPr lang="en-GB" sz="1050" dirty="0">
              <a:latin typeface="Century Gothic" panose="020B0502020202020204" pitchFamily="34" charset="0"/>
            </a:endParaRPr>
          </a:p>
        </p:txBody>
      </p:sp>
      <p:sp>
        <p:nvSpPr>
          <p:cNvPr id="4" name="Title 1">
            <a:extLst>
              <a:ext uri="{FF2B5EF4-FFF2-40B4-BE49-F238E27FC236}">
                <a16:creationId xmlns:a16="http://schemas.microsoft.com/office/drawing/2014/main" id="{D3942505-CBD4-4D7A-BDE1-726D0B4C2B3A}"/>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rtl="1"/>
            <a:r>
              <a:rPr lang="en-US" sz="3600" dirty="0">
                <a:solidFill>
                  <a:schemeClr val="bg1"/>
                </a:solidFill>
                <a:latin typeface="Kharabeesh Font" panose="01000000000000000000" pitchFamily="2" charset="-78"/>
                <a:cs typeface="Kharabeesh Font" panose="01000000000000000000" pitchFamily="2" charset="-78"/>
              </a:rPr>
              <a:t>Content</a:t>
            </a:r>
            <a:endParaRPr lang="en-US" dirty="0">
              <a:solidFill>
                <a:schemeClr val="bg1"/>
              </a:solidFill>
              <a:latin typeface="Bahnschrift SemiBold" panose="020B0502040204020203" pitchFamily="34" charset="0"/>
              <a:cs typeface="AGA Battouta Regular" pitchFamily="2" charset="-78"/>
            </a:endParaRPr>
          </a:p>
        </p:txBody>
      </p:sp>
      <p:sp>
        <p:nvSpPr>
          <p:cNvPr id="3" name="Slide Number Placeholder 2">
            <a:extLst>
              <a:ext uri="{FF2B5EF4-FFF2-40B4-BE49-F238E27FC236}">
                <a16:creationId xmlns:a16="http://schemas.microsoft.com/office/drawing/2014/main" id="{45A4297B-9C2A-4B0E-BA7F-21BF34760A86}"/>
              </a:ext>
            </a:extLst>
          </p:cNvPr>
          <p:cNvSpPr>
            <a:spLocks noGrp="1"/>
          </p:cNvSpPr>
          <p:nvPr>
            <p:ph type="sldNum" sz="quarter" idx="12"/>
          </p:nvPr>
        </p:nvSpPr>
        <p:spPr/>
        <p:txBody>
          <a:bodyPr/>
          <a:lstStyle/>
          <a:p>
            <a:fld id="{B9920948-5EF8-4FA9-A9AD-186BABFE92F8}" type="slidenum">
              <a:rPr lang="en-GB" smtClean="0"/>
              <a:t>4</a:t>
            </a:fld>
            <a:endParaRPr lang="en-GB"/>
          </a:p>
        </p:txBody>
      </p:sp>
    </p:spTree>
    <p:extLst>
      <p:ext uri="{BB962C8B-B14F-4D97-AF65-F5344CB8AC3E}">
        <p14:creationId xmlns:p14="http://schemas.microsoft.com/office/powerpoint/2010/main" val="3108093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600" dirty="0">
                <a:latin typeface="Century Gothic" panose="020B0502020202020204" pitchFamily="34" charset="0"/>
              </a:rPr>
              <a:t>For a coordinate position (</a:t>
            </a:r>
            <a:r>
              <a:rPr lang="en-GB" sz="2600" i="1" dirty="0">
                <a:latin typeface="Century Gothic" panose="020B0502020202020204" pitchFamily="34" charset="0"/>
              </a:rPr>
              <a:t>x</a:t>
            </a:r>
            <a:r>
              <a:rPr lang="en-GB" sz="2600" dirty="0">
                <a:latin typeface="Century Gothic" panose="020B0502020202020204" pitchFamily="34" charset="0"/>
              </a:rPr>
              <a:t>, </a:t>
            </a:r>
            <a:r>
              <a:rPr lang="en-GB" sz="2600" i="1" dirty="0">
                <a:latin typeface="Century Gothic" panose="020B0502020202020204" pitchFamily="34" charset="0"/>
              </a:rPr>
              <a:t>y</a:t>
            </a:r>
            <a:r>
              <a:rPr lang="en-GB" sz="2600" dirty="0">
                <a:latin typeface="Century Gothic" panose="020B0502020202020204" pitchFamily="34" charset="0"/>
              </a:rPr>
              <a:t>), the scaled coordinates (</a:t>
            </a:r>
            <a:r>
              <a:rPr lang="en-GB" sz="2600" i="1" dirty="0">
                <a:latin typeface="Century Gothic" panose="020B0502020202020204" pitchFamily="34" charset="0"/>
              </a:rPr>
              <a:t>x</a:t>
            </a:r>
            <a:r>
              <a:rPr lang="en-GB" sz="2600" dirty="0">
                <a:latin typeface="Century Gothic" panose="020B0502020202020204" pitchFamily="34" charset="0"/>
              </a:rPr>
              <a:t>, </a:t>
            </a:r>
            <a:r>
              <a:rPr lang="en-GB" sz="2600" i="1" dirty="0">
                <a:latin typeface="Century Gothic" panose="020B0502020202020204" pitchFamily="34" charset="0"/>
              </a:rPr>
              <a:t>y</a:t>
            </a:r>
            <a:r>
              <a:rPr lang="en-GB" sz="2600" dirty="0">
                <a:latin typeface="Century Gothic" panose="020B0502020202020204" pitchFamily="34" charset="0"/>
              </a:rPr>
              <a:t>) are then calculated from the following relationships:</a:t>
            </a: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algn="l"/>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600" dirty="0">
                <a:latin typeface="Century Gothic" panose="020B0502020202020204" pitchFamily="34" charset="0"/>
              </a:rPr>
              <a:t>We can rewrite Equations 13 to separate the multiplicative and additive terms as</a:t>
            </a: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6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600" dirty="0">
                <a:latin typeface="Century Gothic" panose="020B0502020202020204" pitchFamily="34" charset="0"/>
              </a:rPr>
              <a:t>where the additive terms </a:t>
            </a:r>
            <a:r>
              <a:rPr lang="en-GB" sz="2600" i="1" dirty="0" err="1">
                <a:latin typeface="Century Gothic" panose="020B0502020202020204" pitchFamily="34" charset="0"/>
              </a:rPr>
              <a:t>xf</a:t>
            </a:r>
            <a:r>
              <a:rPr lang="en-GB" sz="2600" i="1" dirty="0">
                <a:latin typeface="Century Gothic" panose="020B0502020202020204" pitchFamily="34" charset="0"/>
              </a:rPr>
              <a:t> (</a:t>
            </a:r>
            <a:r>
              <a:rPr lang="en-GB" sz="2600" dirty="0">
                <a:latin typeface="Century Gothic" panose="020B0502020202020204" pitchFamily="34" charset="0"/>
              </a:rPr>
              <a:t>1 − </a:t>
            </a:r>
            <a:r>
              <a:rPr lang="en-GB" sz="2600" i="1" dirty="0" err="1">
                <a:latin typeface="Century Gothic" panose="020B0502020202020204" pitchFamily="34" charset="0"/>
              </a:rPr>
              <a:t>sx</a:t>
            </a:r>
            <a:r>
              <a:rPr lang="en-GB" sz="2600" i="1" dirty="0">
                <a:latin typeface="Century Gothic" panose="020B0502020202020204" pitchFamily="34" charset="0"/>
              </a:rPr>
              <a:t>) </a:t>
            </a:r>
            <a:r>
              <a:rPr lang="en-GB" sz="2600" dirty="0">
                <a:latin typeface="Century Gothic" panose="020B0502020202020204" pitchFamily="34" charset="0"/>
              </a:rPr>
              <a:t>and </a:t>
            </a:r>
            <a:r>
              <a:rPr lang="en-GB" sz="2600" i="1" dirty="0" err="1">
                <a:latin typeface="Century Gothic" panose="020B0502020202020204" pitchFamily="34" charset="0"/>
              </a:rPr>
              <a:t>yf</a:t>
            </a:r>
            <a:r>
              <a:rPr lang="en-GB" sz="2600" i="1" dirty="0">
                <a:latin typeface="Century Gothic" panose="020B0502020202020204" pitchFamily="34" charset="0"/>
              </a:rPr>
              <a:t> (</a:t>
            </a:r>
            <a:r>
              <a:rPr lang="en-GB" sz="2600" dirty="0">
                <a:latin typeface="Century Gothic" panose="020B0502020202020204" pitchFamily="34" charset="0"/>
              </a:rPr>
              <a:t>1 − </a:t>
            </a:r>
            <a:r>
              <a:rPr lang="en-GB" sz="2600" i="1" dirty="0" err="1">
                <a:latin typeface="Century Gothic" panose="020B0502020202020204" pitchFamily="34" charset="0"/>
              </a:rPr>
              <a:t>sy</a:t>
            </a:r>
            <a:r>
              <a:rPr lang="en-GB" sz="2600" i="1" dirty="0">
                <a:latin typeface="Century Gothic" panose="020B0502020202020204" pitchFamily="34" charset="0"/>
              </a:rPr>
              <a:t>) </a:t>
            </a:r>
            <a:r>
              <a:rPr lang="en-GB" sz="2600" dirty="0">
                <a:latin typeface="Century Gothic" panose="020B0502020202020204" pitchFamily="34" charset="0"/>
              </a:rPr>
              <a:t>are constants for all points in the object.</a:t>
            </a: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40</a:t>
            </a:fld>
            <a:endParaRPr lang="en-GB"/>
          </a:p>
        </p:txBody>
      </p:sp>
      <p:pic>
        <p:nvPicPr>
          <p:cNvPr id="6" name="Picture 5">
            <a:extLst>
              <a:ext uri="{FF2B5EF4-FFF2-40B4-BE49-F238E27FC236}">
                <a16:creationId xmlns:a16="http://schemas.microsoft.com/office/drawing/2014/main" id="{2DD559EA-508F-4189-90CF-78D3402B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07" y="2287062"/>
            <a:ext cx="7445385" cy="563929"/>
          </a:xfrm>
          <a:prstGeom prst="rect">
            <a:avLst/>
          </a:prstGeom>
        </p:spPr>
      </p:pic>
      <p:pic>
        <p:nvPicPr>
          <p:cNvPr id="8" name="Picture 7">
            <a:extLst>
              <a:ext uri="{FF2B5EF4-FFF2-40B4-BE49-F238E27FC236}">
                <a16:creationId xmlns:a16="http://schemas.microsoft.com/office/drawing/2014/main" id="{894F45BE-7453-428A-80A2-3CC0DFAA5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9946" y="4032585"/>
            <a:ext cx="7592109" cy="1153464"/>
          </a:xfrm>
          <a:prstGeom prst="rect">
            <a:avLst/>
          </a:prstGeom>
        </p:spPr>
      </p:pic>
    </p:spTree>
    <p:extLst>
      <p:ext uri="{BB962C8B-B14F-4D97-AF65-F5344CB8AC3E}">
        <p14:creationId xmlns:p14="http://schemas.microsoft.com/office/powerpoint/2010/main" val="4134769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650" b="1" dirty="0">
                <a:latin typeface="Century Gothic" panose="020B0502020202020204" pitchFamily="34" charset="0"/>
              </a:rPr>
              <a:t>Polygons</a:t>
            </a:r>
            <a:r>
              <a:rPr lang="en-GB" sz="2650" dirty="0">
                <a:latin typeface="Century Gothic" panose="020B0502020202020204" pitchFamily="34" charset="0"/>
              </a:rPr>
              <a:t> are scaled by applying transformations 14 to each vertex, then regenerating the polygon using the transformed vertices. </a:t>
            </a:r>
          </a:p>
          <a:p>
            <a:pPr marL="457200" indent="-457200" algn="l">
              <a:buFont typeface="Arial" panose="020B0604020202020204" pitchFamily="34" charset="0"/>
              <a:buChar char="•"/>
            </a:pPr>
            <a:endParaRPr lang="en-GB" sz="2650" dirty="0">
              <a:latin typeface="Century Gothic" panose="020B0502020202020204" pitchFamily="34" charset="0"/>
            </a:endParaRPr>
          </a:p>
          <a:p>
            <a:pPr marL="457200" indent="-457200" algn="l">
              <a:buFont typeface="Arial" panose="020B0604020202020204" pitchFamily="34" charset="0"/>
              <a:buChar char="•"/>
            </a:pPr>
            <a:r>
              <a:rPr lang="en-GB" sz="2650" dirty="0">
                <a:latin typeface="Century Gothic" panose="020B0502020202020204" pitchFamily="34" charset="0"/>
              </a:rPr>
              <a:t>For other </a:t>
            </a:r>
            <a:r>
              <a:rPr lang="en-GB" sz="2650" b="1" dirty="0">
                <a:latin typeface="Century Gothic" panose="020B0502020202020204" pitchFamily="34" charset="0"/>
              </a:rPr>
              <a:t>objects</a:t>
            </a:r>
            <a:r>
              <a:rPr lang="en-GB" sz="2650" dirty="0">
                <a:latin typeface="Century Gothic" panose="020B0502020202020204" pitchFamily="34" charset="0"/>
              </a:rPr>
              <a:t>, we apply the scaling transformation equations to the parameters defining the objects. </a:t>
            </a:r>
          </a:p>
          <a:p>
            <a:pPr marL="457200" indent="-457200" algn="l">
              <a:buFont typeface="Arial" panose="020B0604020202020204" pitchFamily="34" charset="0"/>
              <a:buChar char="•"/>
            </a:pPr>
            <a:endParaRPr lang="en-GB" sz="2650" dirty="0">
              <a:latin typeface="Century Gothic" panose="020B0502020202020204" pitchFamily="34" charset="0"/>
            </a:endParaRPr>
          </a:p>
          <a:p>
            <a:pPr marL="457200" indent="-457200" algn="l">
              <a:buFont typeface="Arial" panose="020B0604020202020204" pitchFamily="34" charset="0"/>
              <a:buChar char="•"/>
            </a:pPr>
            <a:r>
              <a:rPr lang="en-GB" sz="2650" dirty="0">
                <a:latin typeface="Century Gothic" panose="020B0502020202020204" pitchFamily="34" charset="0"/>
              </a:rPr>
              <a:t>To change the size of a </a:t>
            </a:r>
            <a:r>
              <a:rPr lang="en-GB" sz="2650" b="1" dirty="0">
                <a:latin typeface="Century Gothic" panose="020B0502020202020204" pitchFamily="34" charset="0"/>
              </a:rPr>
              <a:t>circle</a:t>
            </a:r>
            <a:r>
              <a:rPr lang="en-GB" sz="2650" dirty="0">
                <a:latin typeface="Century Gothic" panose="020B0502020202020204" pitchFamily="34" charset="0"/>
              </a:rPr>
              <a:t>, we can scale its radius and calculate the new coordinate positions around the circumference. </a:t>
            </a:r>
          </a:p>
          <a:p>
            <a:pPr marL="457200" indent="-457200" algn="l">
              <a:buFont typeface="Arial" panose="020B0604020202020204" pitchFamily="34" charset="0"/>
              <a:buChar char="•"/>
            </a:pPr>
            <a:endParaRPr lang="en-GB" sz="2650" dirty="0">
              <a:latin typeface="Century Gothic" panose="020B0502020202020204" pitchFamily="34" charset="0"/>
            </a:endParaRPr>
          </a:p>
          <a:p>
            <a:pPr marL="457200" indent="-457200" algn="l">
              <a:buFont typeface="Arial" panose="020B0604020202020204" pitchFamily="34" charset="0"/>
              <a:buChar char="•"/>
            </a:pPr>
            <a:r>
              <a:rPr lang="en-GB" sz="2650" dirty="0">
                <a:latin typeface="Century Gothic" panose="020B0502020202020204" pitchFamily="34" charset="0"/>
              </a:rPr>
              <a:t>And to change the size of an </a:t>
            </a:r>
            <a:r>
              <a:rPr lang="en-GB" sz="2650" b="1" dirty="0">
                <a:latin typeface="Century Gothic" panose="020B0502020202020204" pitchFamily="34" charset="0"/>
              </a:rPr>
              <a:t>ellipse</a:t>
            </a:r>
            <a:r>
              <a:rPr lang="en-GB" sz="2650" dirty="0">
                <a:latin typeface="Century Gothic" panose="020B0502020202020204" pitchFamily="34" charset="0"/>
              </a:rPr>
              <a:t>, we apply scaling parameters to its two axes and then plot the new ellipse positions about its </a:t>
            </a:r>
            <a:r>
              <a:rPr lang="en-GB" sz="2650" dirty="0" err="1">
                <a:latin typeface="Century Gothic" panose="020B0502020202020204" pitchFamily="34" charset="0"/>
              </a:rPr>
              <a:t>center</a:t>
            </a:r>
            <a:r>
              <a:rPr lang="en-GB" sz="2650" dirty="0">
                <a:latin typeface="Century Gothic" panose="020B0502020202020204" pitchFamily="34" charset="0"/>
              </a:rPr>
              <a:t> coordinates.</a:t>
            </a:r>
            <a:endParaRPr lang="en-GB" sz="265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41</a:t>
            </a:fld>
            <a:endParaRPr lang="en-GB"/>
          </a:p>
        </p:txBody>
      </p:sp>
    </p:spTree>
    <p:extLst>
      <p:ext uri="{BB962C8B-B14F-4D97-AF65-F5344CB8AC3E}">
        <p14:creationId xmlns:p14="http://schemas.microsoft.com/office/powerpoint/2010/main" val="3999195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The following procedure illustrates an application of the scaling calculations for a polygon.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Coordinates for the polygon vertices and for the fixed point are input parameters, along with the scaling factors.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After the coordinate transformations, OpenGL routines are used to generate the scaled polygon.</a:t>
            </a:r>
          </a:p>
          <a:p>
            <a:pPr marL="457200" indent="-457200" algn="l">
              <a:buFont typeface="Arial" panose="020B0604020202020204" pitchFamily="34" charset="0"/>
              <a:buChar char="•"/>
            </a:pPr>
            <a:endParaRPr lang="en-GB" sz="2800"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800" i="1" dirty="0">
              <a:latin typeface="Century Gothic" panose="020B0502020202020204" pitchFamily="34" charset="0"/>
              <a:cs typeface="Courier New" panose="02070309020205020404" pitchFamily="49" charset="0"/>
            </a:endParaRPr>
          </a:p>
          <a:p>
            <a:pPr algn="l"/>
            <a:endParaRPr lang="en-GB" sz="20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42</a:t>
            </a:fld>
            <a:endParaRPr lang="en-GB"/>
          </a:p>
        </p:txBody>
      </p:sp>
    </p:spTree>
    <p:extLst>
      <p:ext uri="{BB962C8B-B14F-4D97-AF65-F5344CB8AC3E}">
        <p14:creationId xmlns:p14="http://schemas.microsoft.com/office/powerpoint/2010/main" val="2648442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000" i="1"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Scaling</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43</a:t>
            </a:fld>
            <a:endParaRPr lang="en-GB"/>
          </a:p>
        </p:txBody>
      </p:sp>
      <p:pic>
        <p:nvPicPr>
          <p:cNvPr id="6" name="Picture 5">
            <a:extLst>
              <a:ext uri="{FF2B5EF4-FFF2-40B4-BE49-F238E27FC236}">
                <a16:creationId xmlns:a16="http://schemas.microsoft.com/office/drawing/2014/main" id="{F2936DF0-BDA2-4FB6-BCB3-1D886B9FF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706" y="1399740"/>
            <a:ext cx="7150587" cy="4943456"/>
          </a:xfrm>
          <a:prstGeom prst="rect">
            <a:avLst/>
          </a:prstGeom>
        </p:spPr>
      </p:pic>
    </p:spTree>
    <p:extLst>
      <p:ext uri="{BB962C8B-B14F-4D97-AF65-F5344CB8AC3E}">
        <p14:creationId xmlns:p14="http://schemas.microsoft.com/office/powerpoint/2010/main" val="1309906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Basic transformations such as </a:t>
            </a:r>
            <a:r>
              <a:rPr lang="en-GB" sz="3200" b="1" dirty="0">
                <a:latin typeface="Century Gothic" panose="020B0502020202020204" pitchFamily="34" charset="0"/>
              </a:rPr>
              <a:t>translation</a:t>
            </a:r>
            <a:r>
              <a:rPr lang="en-GB" sz="3200" dirty="0">
                <a:latin typeface="Century Gothic" panose="020B0502020202020204" pitchFamily="34" charset="0"/>
              </a:rPr>
              <a:t>, </a:t>
            </a:r>
            <a:r>
              <a:rPr lang="en-GB" sz="3200" b="1" dirty="0">
                <a:latin typeface="Century Gothic" panose="020B0502020202020204" pitchFamily="34" charset="0"/>
              </a:rPr>
              <a:t>rotation</a:t>
            </a:r>
            <a:r>
              <a:rPr lang="en-GB" sz="3200" dirty="0">
                <a:latin typeface="Century Gothic" panose="020B0502020202020204" pitchFamily="34" charset="0"/>
              </a:rPr>
              <a:t>, and </a:t>
            </a:r>
            <a:r>
              <a:rPr lang="en-GB" sz="3200" b="1" dirty="0">
                <a:latin typeface="Century Gothic" panose="020B0502020202020204" pitchFamily="34" charset="0"/>
              </a:rPr>
              <a:t>scaling</a:t>
            </a:r>
            <a:r>
              <a:rPr lang="en-GB" sz="3200" dirty="0">
                <a:latin typeface="Century Gothic" panose="020B0502020202020204" pitchFamily="34" charset="0"/>
              </a:rPr>
              <a:t> are standard components of graphics libraries.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Some packages provide a few additional transformations that are useful in certain applications.</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Two such transformations are </a:t>
            </a:r>
            <a:r>
              <a:rPr lang="en-GB" sz="3200" b="1" dirty="0">
                <a:latin typeface="Century Gothic" panose="020B0502020202020204" pitchFamily="34" charset="0"/>
              </a:rPr>
              <a:t>reflection</a:t>
            </a:r>
            <a:r>
              <a:rPr lang="en-GB" sz="3200" dirty="0">
                <a:latin typeface="Century Gothic" panose="020B0502020202020204" pitchFamily="34" charset="0"/>
              </a:rPr>
              <a:t> and </a:t>
            </a:r>
            <a:r>
              <a:rPr lang="en-GB" sz="3200" b="1" dirty="0">
                <a:latin typeface="Century Gothic" panose="020B0502020202020204" pitchFamily="34" charset="0"/>
              </a:rPr>
              <a:t>shear</a:t>
            </a:r>
            <a:r>
              <a:rPr lang="en-GB" sz="3200" dirty="0">
                <a:latin typeface="Century Gothic" panose="020B0502020202020204" pitchFamily="34" charset="0"/>
              </a:rPr>
              <a:t>.</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rtl="1"/>
            <a:r>
              <a:rPr lang="en-GB" sz="3100" dirty="0">
                <a:solidFill>
                  <a:schemeClr val="accent2">
                    <a:lumMod val="75000"/>
                  </a:schemeClr>
                </a:solidFill>
                <a:latin typeface="Kharabeesh Font" panose="01000000000000000000" pitchFamily="2" charset="-78"/>
                <a:cs typeface="Kharabeesh Font" panose="01000000000000000000" pitchFamily="2" charset="-78"/>
              </a:rPr>
              <a:t>Other Two-Dimensional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44</a:t>
            </a:fld>
            <a:endParaRPr lang="en-GB"/>
          </a:p>
        </p:txBody>
      </p:sp>
    </p:spTree>
    <p:extLst>
      <p:ext uri="{BB962C8B-B14F-4D97-AF65-F5344CB8AC3E}">
        <p14:creationId xmlns:p14="http://schemas.microsoft.com/office/powerpoint/2010/main" val="73791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A transformation that produces a mirror image of an object is called a </a:t>
            </a:r>
            <a:r>
              <a:rPr lang="en-GB" sz="3200" b="1" dirty="0">
                <a:latin typeface="Century Gothic" panose="020B0502020202020204" pitchFamily="34" charset="0"/>
              </a:rPr>
              <a:t>reflection.</a:t>
            </a:r>
            <a:endParaRPr lang="en-GB" sz="3200" b="1" i="1"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3200" u="sng" dirty="0">
                <a:latin typeface="Century Gothic" panose="020B0502020202020204" pitchFamily="34" charset="0"/>
                <a:cs typeface="Courier New" panose="02070309020205020404" pitchFamily="49" charset="0"/>
              </a:rPr>
              <a:t>Some examples of common reflection are:</a:t>
            </a:r>
          </a:p>
          <a:p>
            <a:pPr marL="457200" indent="-457200" algn="l">
              <a:buFont typeface="Arial" panose="020B0604020202020204" pitchFamily="34" charset="0"/>
              <a:buChar char="•"/>
            </a:pPr>
            <a:endParaRPr lang="en-GB" sz="3200" u="sng" dirty="0">
              <a:latin typeface="Century Gothic" panose="020B0502020202020204" pitchFamily="34" charset="0"/>
              <a:cs typeface="Courier New" panose="02070309020205020404" pitchFamily="49" charset="0"/>
            </a:endParaRPr>
          </a:p>
          <a:p>
            <a:pPr marL="514350" indent="-514350" algn="l">
              <a:buFont typeface="+mj-lt"/>
              <a:buAutoNum type="arabicPeriod"/>
            </a:pPr>
            <a:r>
              <a:rPr lang="en-GB" sz="2800" dirty="0">
                <a:latin typeface="Century Gothic" panose="020B0502020202020204" pitchFamily="34" charset="0"/>
              </a:rPr>
              <a:t>Reflection about the line </a:t>
            </a:r>
            <a:r>
              <a:rPr lang="en-GB" sz="2800" b="1" i="1" dirty="0">
                <a:latin typeface="Century Gothic" panose="020B0502020202020204" pitchFamily="34" charset="0"/>
              </a:rPr>
              <a:t>y </a:t>
            </a:r>
            <a:r>
              <a:rPr lang="en-GB" sz="2800" b="1" dirty="0">
                <a:latin typeface="Century Gothic" panose="020B0502020202020204" pitchFamily="34" charset="0"/>
              </a:rPr>
              <a:t>= 0</a:t>
            </a:r>
            <a:r>
              <a:rPr lang="en-GB" sz="2800" dirty="0">
                <a:latin typeface="Century Gothic" panose="020B0502020202020204" pitchFamily="34" charset="0"/>
              </a:rPr>
              <a:t> (the </a:t>
            </a:r>
            <a:r>
              <a:rPr lang="en-GB" sz="2800" i="1" dirty="0">
                <a:latin typeface="Century Gothic" panose="020B0502020202020204" pitchFamily="34" charset="0"/>
              </a:rPr>
              <a:t>x </a:t>
            </a:r>
            <a:r>
              <a:rPr lang="en-GB" sz="2800" dirty="0">
                <a:latin typeface="Century Gothic" panose="020B0502020202020204" pitchFamily="34" charset="0"/>
              </a:rPr>
              <a:t>axis) is accomplished with the transformation matrix</a:t>
            </a: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45</a:t>
            </a:fld>
            <a:endParaRPr lang="en-GB"/>
          </a:p>
        </p:txBody>
      </p:sp>
      <p:pic>
        <p:nvPicPr>
          <p:cNvPr id="6" name="Picture 5">
            <a:extLst>
              <a:ext uri="{FF2B5EF4-FFF2-40B4-BE49-F238E27FC236}">
                <a16:creationId xmlns:a16="http://schemas.microsoft.com/office/drawing/2014/main" id="{D622FDE3-4051-4AE7-957A-E34F4BD06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3291" y="4402318"/>
            <a:ext cx="7605419" cy="1676545"/>
          </a:xfrm>
          <a:prstGeom prst="rect">
            <a:avLst/>
          </a:prstGeom>
        </p:spPr>
      </p:pic>
    </p:spTree>
    <p:extLst>
      <p:ext uri="{BB962C8B-B14F-4D97-AF65-F5344CB8AC3E}">
        <p14:creationId xmlns:p14="http://schemas.microsoft.com/office/powerpoint/2010/main" val="3180856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46</a:t>
            </a:fld>
            <a:endParaRPr lang="en-GB"/>
          </a:p>
        </p:txBody>
      </p:sp>
      <p:pic>
        <p:nvPicPr>
          <p:cNvPr id="7" name="Picture 6">
            <a:extLst>
              <a:ext uri="{FF2B5EF4-FFF2-40B4-BE49-F238E27FC236}">
                <a16:creationId xmlns:a16="http://schemas.microsoft.com/office/drawing/2014/main" id="{9C14534C-4655-4E42-AAE6-3E41D1B4E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239" y="1427649"/>
            <a:ext cx="3359521" cy="4887637"/>
          </a:xfrm>
          <a:prstGeom prst="rect">
            <a:avLst/>
          </a:prstGeom>
        </p:spPr>
      </p:pic>
    </p:spTree>
    <p:extLst>
      <p:ext uri="{BB962C8B-B14F-4D97-AF65-F5344CB8AC3E}">
        <p14:creationId xmlns:p14="http://schemas.microsoft.com/office/powerpoint/2010/main" val="823652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3200" u="sng" dirty="0">
              <a:latin typeface="Century Gothic" panose="020B0502020202020204" pitchFamily="34" charset="0"/>
              <a:cs typeface="Courier New" panose="02070309020205020404" pitchFamily="49" charset="0"/>
            </a:endParaRPr>
          </a:p>
          <a:p>
            <a:pPr marL="514350" indent="-514350" algn="l">
              <a:buFont typeface="+mj-lt"/>
              <a:buAutoNum type="arabicPeriod" startAt="2"/>
            </a:pPr>
            <a:r>
              <a:rPr lang="en-GB" sz="2800" dirty="0">
                <a:latin typeface="Century Gothic" panose="020B0502020202020204" pitchFamily="34" charset="0"/>
              </a:rPr>
              <a:t>A reflection about the line </a:t>
            </a:r>
            <a:r>
              <a:rPr lang="en-GB" sz="2800" b="1" i="1" dirty="0">
                <a:latin typeface="Century Gothic" panose="020B0502020202020204" pitchFamily="34" charset="0"/>
              </a:rPr>
              <a:t>x </a:t>
            </a:r>
            <a:r>
              <a:rPr lang="en-GB" sz="2800" b="1" dirty="0">
                <a:latin typeface="Century Gothic" panose="020B0502020202020204" pitchFamily="34" charset="0"/>
              </a:rPr>
              <a:t>= 0 </a:t>
            </a:r>
            <a:r>
              <a:rPr lang="en-GB" sz="2800" dirty="0">
                <a:latin typeface="Century Gothic" panose="020B0502020202020204" pitchFamily="34" charset="0"/>
              </a:rPr>
              <a:t>(the </a:t>
            </a:r>
            <a:r>
              <a:rPr lang="en-GB" sz="2800" i="1" dirty="0">
                <a:latin typeface="Century Gothic" panose="020B0502020202020204" pitchFamily="34" charset="0"/>
              </a:rPr>
              <a:t>y </a:t>
            </a:r>
            <a:r>
              <a:rPr lang="en-GB" sz="2800" dirty="0">
                <a:latin typeface="Century Gothic" panose="020B0502020202020204" pitchFamily="34" charset="0"/>
              </a:rPr>
              <a:t>axis) flips </a:t>
            </a:r>
            <a:r>
              <a:rPr lang="en-GB" sz="2800" i="1" dirty="0">
                <a:latin typeface="Century Gothic" panose="020B0502020202020204" pitchFamily="34" charset="0"/>
              </a:rPr>
              <a:t>x </a:t>
            </a:r>
            <a:r>
              <a:rPr lang="en-GB" sz="2800" dirty="0">
                <a:latin typeface="Century Gothic" panose="020B0502020202020204" pitchFamily="34" charset="0"/>
              </a:rPr>
              <a:t>coordinates while keeping </a:t>
            </a:r>
            <a:r>
              <a:rPr lang="en-GB" sz="2800" i="1" dirty="0">
                <a:latin typeface="Century Gothic" panose="020B0502020202020204" pitchFamily="34" charset="0"/>
              </a:rPr>
              <a:t>y </a:t>
            </a:r>
            <a:r>
              <a:rPr lang="en-GB" sz="2800" dirty="0">
                <a:latin typeface="Century Gothic" panose="020B0502020202020204" pitchFamily="34" charset="0"/>
              </a:rPr>
              <a:t>coordinates the same. The matrix for this transformation is</a:t>
            </a: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800" dirty="0">
              <a:latin typeface="Century Gothic" panose="020B0502020202020204" pitchFamily="34" charset="0"/>
              <a:cs typeface="Courier New" panose="02070309020205020404" pitchFamily="49" charset="0"/>
            </a:endParaRPr>
          </a:p>
          <a:p>
            <a:pPr algn="l"/>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47</a:t>
            </a:fld>
            <a:endParaRPr lang="en-GB"/>
          </a:p>
        </p:txBody>
      </p:sp>
      <p:pic>
        <p:nvPicPr>
          <p:cNvPr id="7" name="Picture 6">
            <a:extLst>
              <a:ext uri="{FF2B5EF4-FFF2-40B4-BE49-F238E27FC236}">
                <a16:creationId xmlns:a16="http://schemas.microsoft.com/office/drawing/2014/main" id="{3913C6BA-2491-4784-9B2F-EB3D13994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914" y="3185844"/>
            <a:ext cx="8916173" cy="2202371"/>
          </a:xfrm>
          <a:prstGeom prst="rect">
            <a:avLst/>
          </a:prstGeom>
        </p:spPr>
      </p:pic>
    </p:spTree>
    <p:extLst>
      <p:ext uri="{BB962C8B-B14F-4D97-AF65-F5344CB8AC3E}">
        <p14:creationId xmlns:p14="http://schemas.microsoft.com/office/powerpoint/2010/main" val="2670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48</a:t>
            </a:fld>
            <a:endParaRPr lang="en-GB"/>
          </a:p>
        </p:txBody>
      </p:sp>
      <p:pic>
        <p:nvPicPr>
          <p:cNvPr id="6" name="Picture 5">
            <a:extLst>
              <a:ext uri="{FF2B5EF4-FFF2-40B4-BE49-F238E27FC236}">
                <a16:creationId xmlns:a16="http://schemas.microsoft.com/office/drawing/2014/main" id="{88B63F8E-78C2-4352-84B1-FCB1D0802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009" y="1430755"/>
            <a:ext cx="4057981" cy="4881426"/>
          </a:xfrm>
          <a:prstGeom prst="rect">
            <a:avLst/>
          </a:prstGeom>
        </p:spPr>
      </p:pic>
    </p:spTree>
    <p:extLst>
      <p:ext uri="{BB962C8B-B14F-4D97-AF65-F5344CB8AC3E}">
        <p14:creationId xmlns:p14="http://schemas.microsoft.com/office/powerpoint/2010/main" val="3607068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3200" u="sng" dirty="0">
              <a:latin typeface="Century Gothic" panose="020B0502020202020204" pitchFamily="34" charset="0"/>
              <a:cs typeface="Courier New" panose="02070309020205020404" pitchFamily="49" charset="0"/>
            </a:endParaRPr>
          </a:p>
          <a:p>
            <a:pPr marL="514350" indent="-514350" algn="l">
              <a:buFont typeface="+mj-lt"/>
              <a:buAutoNum type="arabicPeriod" startAt="3"/>
            </a:pPr>
            <a:r>
              <a:rPr lang="en-GB" sz="2800" dirty="0">
                <a:latin typeface="Century Gothic" panose="020B0502020202020204" pitchFamily="34" charset="0"/>
              </a:rPr>
              <a:t>This reflection is sometimes referred to as a reflection relative to the coordinate origin. The matrix representation for this reflection is</a:t>
            </a: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000" dirty="0">
              <a:latin typeface="Century Gothic" panose="020B0502020202020204" pitchFamily="34" charset="0"/>
              <a:cs typeface="Courier New" panose="02070309020205020404" pitchFamily="49" charset="0"/>
            </a:endParaRPr>
          </a:p>
          <a:p>
            <a:pPr marL="514350" indent="-514350" algn="l">
              <a:buFont typeface="+mj-lt"/>
              <a:buAutoNum type="arabicPeriod" startAt="3"/>
            </a:pPr>
            <a:endParaRPr lang="en-GB" sz="2800" dirty="0">
              <a:latin typeface="Century Gothic" panose="020B0502020202020204" pitchFamily="34" charset="0"/>
              <a:cs typeface="Courier New" panose="02070309020205020404" pitchFamily="49" charset="0"/>
            </a:endParaRPr>
          </a:p>
          <a:p>
            <a:pPr algn="l"/>
            <a:endParaRPr lang="en-GB" sz="2800" dirty="0">
              <a:latin typeface="Century Gothic" panose="020B0502020202020204" pitchFamily="34" charset="0"/>
              <a:cs typeface="Courier New" panose="02070309020205020404" pitchFamily="49" charset="0"/>
            </a:endParaRPr>
          </a:p>
          <a:p>
            <a:pPr algn="l"/>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49</a:t>
            </a:fld>
            <a:endParaRPr lang="en-GB"/>
          </a:p>
        </p:txBody>
      </p:sp>
      <p:pic>
        <p:nvPicPr>
          <p:cNvPr id="6" name="Picture 5">
            <a:extLst>
              <a:ext uri="{FF2B5EF4-FFF2-40B4-BE49-F238E27FC236}">
                <a16:creationId xmlns:a16="http://schemas.microsoft.com/office/drawing/2014/main" id="{DD64ECD5-A6AE-4B85-B7FF-8F80F4831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412" y="3429000"/>
            <a:ext cx="7811177" cy="1516511"/>
          </a:xfrm>
          <a:prstGeom prst="rect">
            <a:avLst/>
          </a:prstGeom>
        </p:spPr>
      </p:pic>
    </p:spTree>
    <p:extLst>
      <p:ext uri="{BB962C8B-B14F-4D97-AF65-F5344CB8AC3E}">
        <p14:creationId xmlns:p14="http://schemas.microsoft.com/office/powerpoint/2010/main" val="2960455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Operations that are applied to the geometric description of an object to change its position, orientation, or size are called </a:t>
            </a:r>
            <a:r>
              <a:rPr lang="en-GB" sz="3200" b="1" dirty="0">
                <a:latin typeface="Century Gothic" panose="020B0502020202020204" pitchFamily="34" charset="0"/>
              </a:rPr>
              <a:t>geometric transformations.</a:t>
            </a:r>
          </a:p>
          <a:p>
            <a:pPr marL="457200" indent="-457200" algn="l">
              <a:buFont typeface="Arial" panose="020B0604020202020204" pitchFamily="34" charset="0"/>
              <a:buChar char="•"/>
            </a:pPr>
            <a:endParaRPr lang="en-GB" sz="3200" b="1"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Sometimes geometric transformations are also referred to as </a:t>
            </a:r>
            <a:r>
              <a:rPr lang="en-GB" sz="3200" i="1" dirty="0" err="1">
                <a:latin typeface="Century Gothic" panose="020B0502020202020204" pitchFamily="34" charset="0"/>
              </a:rPr>
              <a:t>modeling</a:t>
            </a:r>
            <a:r>
              <a:rPr lang="en-GB" sz="3200" i="1" dirty="0">
                <a:latin typeface="Century Gothic" panose="020B0502020202020204" pitchFamily="34" charset="0"/>
              </a:rPr>
              <a:t> transformations</a:t>
            </a:r>
            <a:r>
              <a:rPr lang="en-GB" sz="3200" dirty="0">
                <a:latin typeface="Century Gothic" panose="020B0502020202020204" pitchFamily="34" charset="0"/>
              </a:rPr>
              <a:t>, but some graphics packages make a distinction between the two.</a:t>
            </a:r>
            <a:endParaRPr lang="en-GB" sz="3200" b="1" dirty="0">
              <a:latin typeface="Century Gothic" panose="020B0502020202020204" pitchFamily="34" charset="0"/>
            </a:endParaRPr>
          </a:p>
          <a:p>
            <a:pPr marL="457200" indent="-457200" algn="l">
              <a:buFont typeface="Arial" panose="020B0604020202020204" pitchFamily="34" charset="0"/>
              <a:buChar char="•"/>
            </a:pPr>
            <a:endParaRPr lang="en-GB" sz="32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rtl="1"/>
            <a:r>
              <a:rPr lang="en-GB" sz="3600" dirty="0">
                <a:solidFill>
                  <a:schemeClr val="accent2">
                    <a:lumMod val="75000"/>
                  </a:schemeClr>
                </a:solidFill>
                <a:latin typeface="Kharabeesh Font" panose="01000000000000000000" pitchFamily="2" charset="-78"/>
                <a:cs typeface="Kharabeesh Font" panose="01000000000000000000" pitchFamily="2" charset="-78"/>
              </a:rPr>
              <a:t>Geometric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5</a:t>
            </a:fld>
            <a:endParaRPr lang="en-GB"/>
          </a:p>
        </p:txBody>
      </p:sp>
    </p:spTree>
    <p:extLst>
      <p:ext uri="{BB962C8B-B14F-4D97-AF65-F5344CB8AC3E}">
        <p14:creationId xmlns:p14="http://schemas.microsoft.com/office/powerpoint/2010/main" val="2852474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50</a:t>
            </a:fld>
            <a:endParaRPr lang="en-GB"/>
          </a:p>
        </p:txBody>
      </p:sp>
      <p:pic>
        <p:nvPicPr>
          <p:cNvPr id="7" name="Picture 6">
            <a:extLst>
              <a:ext uri="{FF2B5EF4-FFF2-40B4-BE49-F238E27FC236}">
                <a16:creationId xmlns:a16="http://schemas.microsoft.com/office/drawing/2014/main" id="{C0453647-AA37-435C-9CC6-74A22EC60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938" y="1469673"/>
            <a:ext cx="3126124" cy="4825362"/>
          </a:xfrm>
          <a:prstGeom prst="rect">
            <a:avLst/>
          </a:prstGeom>
        </p:spPr>
      </p:pic>
    </p:spTree>
    <p:extLst>
      <p:ext uri="{BB962C8B-B14F-4D97-AF65-F5344CB8AC3E}">
        <p14:creationId xmlns:p14="http://schemas.microsoft.com/office/powerpoint/2010/main" val="358285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51</a:t>
            </a:fld>
            <a:endParaRPr lang="en-GB"/>
          </a:p>
        </p:txBody>
      </p:sp>
      <p:pic>
        <p:nvPicPr>
          <p:cNvPr id="6" name="Picture 5">
            <a:extLst>
              <a:ext uri="{FF2B5EF4-FFF2-40B4-BE49-F238E27FC236}">
                <a16:creationId xmlns:a16="http://schemas.microsoft.com/office/drawing/2014/main" id="{D85C4B50-4471-4FD2-8809-F1BFB73A2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160" y="1514180"/>
            <a:ext cx="5191679" cy="4735735"/>
          </a:xfrm>
          <a:prstGeom prst="rect">
            <a:avLst/>
          </a:prstGeom>
        </p:spPr>
      </p:pic>
    </p:spTree>
    <p:extLst>
      <p:ext uri="{BB962C8B-B14F-4D97-AF65-F5344CB8AC3E}">
        <p14:creationId xmlns:p14="http://schemas.microsoft.com/office/powerpoint/2010/main" val="73314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3200" u="sng" dirty="0">
              <a:latin typeface="Century Gothic" panose="020B0502020202020204" pitchFamily="34" charset="0"/>
              <a:cs typeface="Courier New" panose="02070309020205020404" pitchFamily="49" charset="0"/>
            </a:endParaRPr>
          </a:p>
          <a:p>
            <a:pPr marL="514350" indent="-514350" algn="l">
              <a:buFont typeface="+mj-lt"/>
              <a:buAutoNum type="arabicPeriod" startAt="4"/>
            </a:pPr>
            <a:r>
              <a:rPr lang="en-GB" sz="2800" dirty="0">
                <a:latin typeface="Century Gothic" panose="020B0502020202020204" pitchFamily="34" charset="0"/>
              </a:rPr>
              <a:t>If we choose the reflection axis as the diagonal line y = x (Figure 20), the reflection matrix is</a:t>
            </a:r>
          </a:p>
          <a:p>
            <a:pPr marL="514350" indent="-514350" algn="l">
              <a:buFont typeface="+mj-lt"/>
              <a:buAutoNum type="arabicPeriod" startAt="4"/>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4"/>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4"/>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4"/>
            </a:pPr>
            <a:endParaRPr lang="en-GB" sz="2800" dirty="0">
              <a:latin typeface="Century Gothic" panose="020B0502020202020204" pitchFamily="34" charset="0"/>
              <a:cs typeface="Courier New" panose="02070309020205020404" pitchFamily="49" charset="0"/>
            </a:endParaRPr>
          </a:p>
          <a:p>
            <a:pPr marL="514350" indent="-514350" algn="l">
              <a:buFont typeface="+mj-lt"/>
              <a:buAutoNum type="arabicPeriod" startAt="4"/>
            </a:pPr>
            <a:endParaRPr lang="en-GB" sz="2800" dirty="0">
              <a:latin typeface="Century Gothic" panose="020B0502020202020204" pitchFamily="34" charset="0"/>
            </a:endParaRPr>
          </a:p>
          <a:p>
            <a:pPr marL="514350" indent="-514350" algn="l">
              <a:buFont typeface="+mj-lt"/>
              <a:buAutoNum type="arabicPeriod" startAt="4"/>
            </a:pPr>
            <a:endParaRPr lang="en-GB" sz="2800" dirty="0">
              <a:latin typeface="Century Gothic" panose="020B0502020202020204" pitchFamily="34" charset="0"/>
            </a:endParaRPr>
          </a:p>
          <a:p>
            <a:pPr marL="514350" indent="-514350" algn="l">
              <a:buFont typeface="+mj-lt"/>
              <a:buAutoNum type="arabicPeriod" startAt="4"/>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We can derive this matrix by concatenating a sequence of rotation and </a:t>
            </a:r>
            <a:r>
              <a:rPr lang="en-GB" sz="2800" dirty="0" err="1">
                <a:latin typeface="Century Gothic" panose="020B0502020202020204" pitchFamily="34" charset="0"/>
              </a:rPr>
              <a:t>coordinateaxis</a:t>
            </a:r>
            <a:r>
              <a:rPr lang="en-GB" sz="2800" dirty="0">
                <a:latin typeface="Century Gothic" panose="020B0502020202020204" pitchFamily="34" charset="0"/>
              </a:rPr>
              <a:t> reflection matrices. </a:t>
            </a:r>
          </a:p>
          <a:p>
            <a:pPr marL="457200" indent="-457200" algn="l">
              <a:buFont typeface="Arial" panose="020B0604020202020204" pitchFamily="34" charset="0"/>
              <a:buChar char="•"/>
            </a:pPr>
            <a:r>
              <a:rPr lang="en-GB" sz="2800" dirty="0">
                <a:latin typeface="Century Gothic" panose="020B0502020202020204" pitchFamily="34" charset="0"/>
              </a:rPr>
              <a:t>One possible sequence is shown in Figure 21.</a:t>
            </a:r>
          </a:p>
          <a:p>
            <a:pPr algn="l"/>
            <a:endParaRPr lang="en-GB" sz="12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52</a:t>
            </a:fld>
            <a:endParaRPr lang="en-GB"/>
          </a:p>
        </p:txBody>
      </p:sp>
      <p:pic>
        <p:nvPicPr>
          <p:cNvPr id="7" name="Picture 6">
            <a:extLst>
              <a:ext uri="{FF2B5EF4-FFF2-40B4-BE49-F238E27FC236}">
                <a16:creationId xmlns:a16="http://schemas.microsoft.com/office/drawing/2014/main" id="{87BD9DB3-9022-4430-927D-5D92FEA60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796" y="2842543"/>
            <a:ext cx="8052408" cy="1953414"/>
          </a:xfrm>
          <a:prstGeom prst="rect">
            <a:avLst/>
          </a:prstGeom>
        </p:spPr>
      </p:pic>
    </p:spTree>
    <p:extLst>
      <p:ext uri="{BB962C8B-B14F-4D97-AF65-F5344CB8AC3E}">
        <p14:creationId xmlns:p14="http://schemas.microsoft.com/office/powerpoint/2010/main" val="485434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53</a:t>
            </a:fld>
            <a:endParaRPr lang="en-GB"/>
          </a:p>
        </p:txBody>
      </p:sp>
      <p:pic>
        <p:nvPicPr>
          <p:cNvPr id="6" name="Picture 5">
            <a:extLst>
              <a:ext uri="{FF2B5EF4-FFF2-40B4-BE49-F238E27FC236}">
                <a16:creationId xmlns:a16="http://schemas.microsoft.com/office/drawing/2014/main" id="{0FB0FFBB-0960-4B75-AB9B-BAB875692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251" y="1446306"/>
            <a:ext cx="4151498" cy="4850324"/>
          </a:xfrm>
          <a:prstGeom prst="rect">
            <a:avLst/>
          </a:prstGeom>
        </p:spPr>
      </p:pic>
    </p:spTree>
    <p:extLst>
      <p:ext uri="{BB962C8B-B14F-4D97-AF65-F5344CB8AC3E}">
        <p14:creationId xmlns:p14="http://schemas.microsoft.com/office/powerpoint/2010/main" val="696484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54</a:t>
            </a:fld>
            <a:endParaRPr lang="en-GB"/>
          </a:p>
        </p:txBody>
      </p:sp>
      <p:pic>
        <p:nvPicPr>
          <p:cNvPr id="7" name="Picture 6">
            <a:extLst>
              <a:ext uri="{FF2B5EF4-FFF2-40B4-BE49-F238E27FC236}">
                <a16:creationId xmlns:a16="http://schemas.microsoft.com/office/drawing/2014/main" id="{CF67B4A9-8EEA-4330-858C-E0B7F5254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228" y="1365713"/>
            <a:ext cx="1667543" cy="5033281"/>
          </a:xfrm>
          <a:prstGeom prst="rect">
            <a:avLst/>
          </a:prstGeom>
        </p:spPr>
      </p:pic>
    </p:spTree>
    <p:extLst>
      <p:ext uri="{BB962C8B-B14F-4D97-AF65-F5344CB8AC3E}">
        <p14:creationId xmlns:p14="http://schemas.microsoft.com/office/powerpoint/2010/main" val="2100405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5"/>
            </a:pPr>
            <a:r>
              <a:rPr lang="en-GB" sz="2800" dirty="0">
                <a:latin typeface="Century Gothic" panose="020B0502020202020204" pitchFamily="34" charset="0"/>
              </a:rPr>
              <a:t>To obtain a transformation matrix for reflection about the diagonal </a:t>
            </a:r>
            <a:r>
              <a:rPr lang="en-GB" sz="2800" i="1" dirty="0">
                <a:latin typeface="Century Gothic" panose="020B0502020202020204" pitchFamily="34" charset="0"/>
              </a:rPr>
              <a:t>y </a:t>
            </a:r>
            <a:r>
              <a:rPr lang="en-GB" sz="2800" dirty="0">
                <a:latin typeface="Century Gothic" panose="020B0502020202020204" pitchFamily="34" charset="0"/>
              </a:rPr>
              <a:t>= −</a:t>
            </a:r>
            <a:r>
              <a:rPr lang="en-GB" sz="2800" i="1" dirty="0">
                <a:latin typeface="Century Gothic" panose="020B0502020202020204" pitchFamily="34" charset="0"/>
              </a:rPr>
              <a:t>x</a:t>
            </a:r>
            <a:r>
              <a:rPr lang="en-GB" sz="2800" dirty="0">
                <a:latin typeface="Century Gothic" panose="020B0502020202020204" pitchFamily="34" charset="0"/>
              </a:rPr>
              <a:t>, we could concatenate matrices for the transformation sequence: (1) clockwise rotation by 45◦, (2) reflection about the </a:t>
            </a:r>
            <a:r>
              <a:rPr lang="en-GB" sz="2800" i="1" dirty="0">
                <a:latin typeface="Century Gothic" panose="020B0502020202020204" pitchFamily="34" charset="0"/>
              </a:rPr>
              <a:t>y </a:t>
            </a:r>
            <a:r>
              <a:rPr lang="en-GB" sz="2800" dirty="0">
                <a:latin typeface="Century Gothic" panose="020B0502020202020204" pitchFamily="34" charset="0"/>
              </a:rPr>
              <a:t>axis, and (3) </a:t>
            </a:r>
            <a:r>
              <a:rPr lang="en-GB" sz="2800" dirty="0" err="1">
                <a:latin typeface="Century Gothic" panose="020B0502020202020204" pitchFamily="34" charset="0"/>
              </a:rPr>
              <a:t>counterclockwise</a:t>
            </a:r>
            <a:r>
              <a:rPr lang="en-GB" sz="2800" dirty="0">
                <a:latin typeface="Century Gothic" panose="020B0502020202020204" pitchFamily="34" charset="0"/>
              </a:rPr>
              <a:t> rotation by 45◦. The resulting transformation matrix is</a:t>
            </a:r>
          </a:p>
          <a:p>
            <a:pPr marL="514350" indent="-514350" algn="l">
              <a:buFont typeface="+mj-lt"/>
              <a:buAutoNum type="arabicPeriod"/>
            </a:pPr>
            <a:endParaRPr lang="en-GB" sz="2800" dirty="0">
              <a:latin typeface="Century Gothic" panose="020B0502020202020204" pitchFamily="34" charset="0"/>
            </a:endParaRPr>
          </a:p>
          <a:p>
            <a:pPr marL="514350" indent="-514350" algn="l">
              <a:buFont typeface="+mj-lt"/>
              <a:buAutoNum type="arabicPeriod"/>
            </a:pPr>
            <a:endParaRPr lang="en-GB" sz="2800" dirty="0">
              <a:latin typeface="Century Gothic" panose="020B0502020202020204" pitchFamily="34" charset="0"/>
            </a:endParaRPr>
          </a:p>
          <a:p>
            <a:pPr marL="514350" indent="-514350" algn="l">
              <a:buFont typeface="+mj-lt"/>
              <a:buAutoNum type="arabicPeriod"/>
            </a:pPr>
            <a:endParaRPr lang="en-GB" sz="2800" dirty="0">
              <a:latin typeface="Century Gothic" panose="020B0502020202020204" pitchFamily="34" charset="0"/>
            </a:endParaRPr>
          </a:p>
          <a:p>
            <a:pPr marL="514350" indent="-514350" algn="l">
              <a:buFont typeface="+mj-lt"/>
              <a:buAutoNum type="arabicPeriod"/>
            </a:pPr>
            <a:endParaRPr lang="en-GB" sz="2800" dirty="0">
              <a:latin typeface="Century Gothic" panose="020B0502020202020204" pitchFamily="34" charset="0"/>
            </a:endParaRPr>
          </a:p>
          <a:p>
            <a:pPr algn="l"/>
            <a:endParaRPr lang="en-GB" sz="2800" dirty="0">
              <a:latin typeface="Century Gothic" panose="020B0502020202020204" pitchFamily="34" charset="0"/>
            </a:endParaRPr>
          </a:p>
          <a:p>
            <a:pPr algn="l"/>
            <a:r>
              <a:rPr lang="en-GB" sz="2800" dirty="0">
                <a:latin typeface="Century Gothic" panose="020B0502020202020204" pitchFamily="34" charset="0"/>
              </a:rPr>
              <a:t>Figure 22 shows the original and final positions for an object transformed with this reflection matrix.</a:t>
            </a:r>
          </a:p>
          <a:p>
            <a:pPr algn="l"/>
            <a:endParaRPr lang="en-GB" sz="11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55</a:t>
            </a:fld>
            <a:endParaRPr lang="en-GB"/>
          </a:p>
        </p:txBody>
      </p:sp>
      <p:pic>
        <p:nvPicPr>
          <p:cNvPr id="7" name="Picture 6">
            <a:extLst>
              <a:ext uri="{FF2B5EF4-FFF2-40B4-BE49-F238E27FC236}">
                <a16:creationId xmlns:a16="http://schemas.microsoft.com/office/drawing/2014/main" id="{E652AB95-624A-4FBE-BA40-6B12EC650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848" y="3683971"/>
            <a:ext cx="7372304" cy="1648041"/>
          </a:xfrm>
          <a:prstGeom prst="rect">
            <a:avLst/>
          </a:prstGeom>
        </p:spPr>
      </p:pic>
    </p:spTree>
    <p:extLst>
      <p:ext uri="{BB962C8B-B14F-4D97-AF65-F5344CB8AC3E}">
        <p14:creationId xmlns:p14="http://schemas.microsoft.com/office/powerpoint/2010/main" val="2675782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514350" indent="-514350" algn="l">
              <a:buFont typeface="+mj-lt"/>
              <a:buAutoNum type="arabicPeriod" startAt="2"/>
            </a:pPr>
            <a:endParaRPr lang="en-GB" sz="24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Reflection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56</a:t>
            </a:fld>
            <a:endParaRPr lang="en-GB"/>
          </a:p>
        </p:txBody>
      </p:sp>
      <p:pic>
        <p:nvPicPr>
          <p:cNvPr id="6" name="Picture 5">
            <a:extLst>
              <a:ext uri="{FF2B5EF4-FFF2-40B4-BE49-F238E27FC236}">
                <a16:creationId xmlns:a16="http://schemas.microsoft.com/office/drawing/2014/main" id="{774A01FC-31D1-41DB-989D-526E236EA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267" y="1425861"/>
            <a:ext cx="3481466" cy="4891214"/>
          </a:xfrm>
          <a:prstGeom prst="rect">
            <a:avLst/>
          </a:prstGeom>
        </p:spPr>
      </p:pic>
    </p:spTree>
    <p:extLst>
      <p:ext uri="{BB962C8B-B14F-4D97-AF65-F5344CB8AC3E}">
        <p14:creationId xmlns:p14="http://schemas.microsoft.com/office/powerpoint/2010/main" val="1128967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700" dirty="0">
                <a:latin typeface="Century Gothic" panose="020B0502020202020204" pitchFamily="34" charset="0"/>
                <a:cs typeface="Courier New" panose="02070309020205020404" pitchFamily="49" charset="0"/>
              </a:rPr>
              <a:t>A transformation that distorts the shape of an object such that the transformed shape appears as if the object were composed of internal layers that had been caused to slide over each other is called a </a:t>
            </a:r>
            <a:r>
              <a:rPr lang="en-GB" sz="2700" b="1" dirty="0">
                <a:latin typeface="Century Gothic" panose="020B0502020202020204" pitchFamily="34" charset="0"/>
                <a:cs typeface="Courier New" panose="02070309020205020404" pitchFamily="49" charset="0"/>
              </a:rPr>
              <a:t>shear</a:t>
            </a:r>
            <a:r>
              <a:rPr lang="en-GB" sz="2700" dirty="0">
                <a:latin typeface="Century Gothic" panose="020B0502020202020204" pitchFamily="34" charset="0"/>
                <a:cs typeface="Courier New" panose="02070309020205020404" pitchFamily="49" charset="0"/>
              </a:rPr>
              <a:t>. </a:t>
            </a:r>
          </a:p>
          <a:p>
            <a:pPr marL="457200" indent="-457200" algn="l">
              <a:buFont typeface="Arial" panose="020B0604020202020204" pitchFamily="34" charset="0"/>
              <a:buChar char="•"/>
            </a:pPr>
            <a:r>
              <a:rPr lang="en-GB" sz="2700" dirty="0">
                <a:latin typeface="Century Gothic" panose="020B0502020202020204" pitchFamily="34" charset="0"/>
                <a:cs typeface="Courier New" panose="02070309020205020404" pitchFamily="49" charset="0"/>
              </a:rPr>
              <a:t>Two common shearing transformations are those that shift coordinate x values and those that shift y values.</a:t>
            </a:r>
          </a:p>
          <a:p>
            <a:pPr marL="457200" indent="-457200" algn="l">
              <a:buFont typeface="Arial" panose="020B0604020202020204" pitchFamily="34" charset="0"/>
              <a:buChar char="•"/>
            </a:pPr>
            <a:r>
              <a:rPr lang="en-GB" sz="2700" dirty="0">
                <a:latin typeface="Century Gothic" panose="020B0502020202020204" pitchFamily="34" charset="0"/>
              </a:rPr>
              <a:t>An </a:t>
            </a:r>
            <a:r>
              <a:rPr lang="en-GB" sz="2700" i="1" dirty="0">
                <a:latin typeface="Century Gothic" panose="020B0502020202020204" pitchFamily="34" charset="0"/>
              </a:rPr>
              <a:t>x</a:t>
            </a:r>
            <a:r>
              <a:rPr lang="en-GB" sz="2700" dirty="0">
                <a:latin typeface="Century Gothic" panose="020B0502020202020204" pitchFamily="34" charset="0"/>
              </a:rPr>
              <a:t>-direction shear relative to the </a:t>
            </a:r>
            <a:r>
              <a:rPr lang="en-GB" sz="2700" i="1" dirty="0">
                <a:latin typeface="Century Gothic" panose="020B0502020202020204" pitchFamily="34" charset="0"/>
              </a:rPr>
              <a:t>x </a:t>
            </a:r>
            <a:r>
              <a:rPr lang="en-GB" sz="2700" dirty="0">
                <a:latin typeface="Century Gothic" panose="020B0502020202020204" pitchFamily="34" charset="0"/>
              </a:rPr>
              <a:t>axis is produced with the transformation matrix</a:t>
            </a:r>
          </a:p>
          <a:p>
            <a:pPr algn="l"/>
            <a:endParaRPr lang="en-GB" sz="28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27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r>
              <a:rPr lang="en-GB" sz="2700" dirty="0">
                <a:latin typeface="Century Gothic" panose="020B0502020202020204" pitchFamily="34" charset="0"/>
              </a:rPr>
              <a:t>which transforms coordinate positions as</a:t>
            </a:r>
          </a:p>
          <a:p>
            <a:pPr marL="457200" indent="-457200" algn="l">
              <a:buFont typeface="Arial" panose="020B0604020202020204" pitchFamily="34" charset="0"/>
              <a:buChar char="•"/>
            </a:pPr>
            <a:endParaRPr lang="en-GB" sz="2700" dirty="0">
              <a:latin typeface="Century Gothic" panose="020B0502020202020204" pitchFamily="34" charset="0"/>
              <a:cs typeface="Courier New" panose="02070309020205020404" pitchFamily="49" charset="0"/>
            </a:endParaRPr>
          </a:p>
          <a:p>
            <a:pPr marL="457200" indent="-457200" algn="l">
              <a:buFont typeface="Arial" panose="020B0604020202020204" pitchFamily="34" charset="0"/>
              <a:buChar char="•"/>
            </a:pPr>
            <a:endParaRPr lang="en-GB" sz="40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Shear</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57</a:t>
            </a:fld>
            <a:endParaRPr lang="en-GB" dirty="0"/>
          </a:p>
        </p:txBody>
      </p:sp>
      <p:pic>
        <p:nvPicPr>
          <p:cNvPr id="6" name="Picture 5">
            <a:extLst>
              <a:ext uri="{FF2B5EF4-FFF2-40B4-BE49-F238E27FC236}">
                <a16:creationId xmlns:a16="http://schemas.microsoft.com/office/drawing/2014/main" id="{F566694E-AF89-48E9-86F7-A2BA41391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628" y="4018048"/>
            <a:ext cx="4202328" cy="1022357"/>
          </a:xfrm>
          <a:prstGeom prst="rect">
            <a:avLst/>
          </a:prstGeom>
        </p:spPr>
      </p:pic>
      <p:pic>
        <p:nvPicPr>
          <p:cNvPr id="8" name="Picture 7">
            <a:extLst>
              <a:ext uri="{FF2B5EF4-FFF2-40B4-BE49-F238E27FC236}">
                <a16:creationId xmlns:a16="http://schemas.microsoft.com/office/drawing/2014/main" id="{1A4685A0-66C8-4053-A152-7DE7354E3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5009" y="5608509"/>
            <a:ext cx="5941982" cy="691363"/>
          </a:xfrm>
          <a:prstGeom prst="rect">
            <a:avLst/>
          </a:prstGeom>
        </p:spPr>
      </p:pic>
    </p:spTree>
    <p:extLst>
      <p:ext uri="{BB962C8B-B14F-4D97-AF65-F5344CB8AC3E}">
        <p14:creationId xmlns:p14="http://schemas.microsoft.com/office/powerpoint/2010/main" val="2941044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Setting parameter </a:t>
            </a:r>
            <a:r>
              <a:rPr lang="en-GB" sz="2800" i="1" dirty="0" err="1">
                <a:latin typeface="Century Gothic" panose="020B0502020202020204" pitchFamily="34" charset="0"/>
              </a:rPr>
              <a:t>shx</a:t>
            </a:r>
            <a:r>
              <a:rPr lang="en-GB" sz="2800" i="1" dirty="0">
                <a:latin typeface="Century Gothic" panose="020B0502020202020204" pitchFamily="34" charset="0"/>
              </a:rPr>
              <a:t> </a:t>
            </a:r>
            <a:r>
              <a:rPr lang="en-GB" sz="2800" dirty="0">
                <a:latin typeface="Century Gothic" panose="020B0502020202020204" pitchFamily="34" charset="0"/>
              </a:rPr>
              <a:t>to the value 2, will change the square in Figure 23 into a parallelogram. </a:t>
            </a:r>
          </a:p>
          <a:p>
            <a:pPr marL="457200" indent="-457200" algn="l">
              <a:buFont typeface="Arial" panose="020B0604020202020204" pitchFamily="34" charset="0"/>
              <a:buChar char="•"/>
            </a:pPr>
            <a:r>
              <a:rPr lang="en-GB" sz="2800" dirty="0">
                <a:latin typeface="Century Gothic" panose="020B0502020202020204" pitchFamily="34" charset="0"/>
              </a:rPr>
              <a:t>Negative values for </a:t>
            </a:r>
            <a:r>
              <a:rPr lang="en-GB" sz="2800" i="1" dirty="0" err="1">
                <a:latin typeface="Century Gothic" panose="020B0502020202020204" pitchFamily="34" charset="0"/>
              </a:rPr>
              <a:t>shx</a:t>
            </a:r>
            <a:r>
              <a:rPr lang="en-GB" sz="2800" i="1" dirty="0">
                <a:latin typeface="Century Gothic" panose="020B0502020202020204" pitchFamily="34" charset="0"/>
              </a:rPr>
              <a:t> </a:t>
            </a:r>
            <a:r>
              <a:rPr lang="en-GB" sz="2800" dirty="0">
                <a:latin typeface="Century Gothic" panose="020B0502020202020204" pitchFamily="34" charset="0"/>
              </a:rPr>
              <a:t>shift coordinate positions to the left.</a:t>
            </a: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endParaRPr lang="en-GB" sz="2800" dirty="0">
              <a:latin typeface="Century Gothic" panose="020B0502020202020204" pitchFamily="34" charset="0"/>
              <a:cs typeface="Courier New" panose="02070309020205020404" pitchFamily="49"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Shear</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58</a:t>
            </a:fld>
            <a:endParaRPr lang="en-GB" dirty="0"/>
          </a:p>
        </p:txBody>
      </p:sp>
      <p:pic>
        <p:nvPicPr>
          <p:cNvPr id="7" name="Picture 6">
            <a:extLst>
              <a:ext uri="{FF2B5EF4-FFF2-40B4-BE49-F238E27FC236}">
                <a16:creationId xmlns:a16="http://schemas.microsoft.com/office/drawing/2014/main" id="{61940EB5-980D-456F-944F-AEBA3653F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066" y="2719634"/>
            <a:ext cx="6845867" cy="3519396"/>
          </a:xfrm>
          <a:prstGeom prst="rect">
            <a:avLst/>
          </a:prstGeom>
        </p:spPr>
      </p:pic>
    </p:spTree>
    <p:extLst>
      <p:ext uri="{BB962C8B-B14F-4D97-AF65-F5344CB8AC3E}">
        <p14:creationId xmlns:p14="http://schemas.microsoft.com/office/powerpoint/2010/main" val="317321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Functions for Two-Dimensional Geometric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59</a:t>
            </a:fld>
            <a:endParaRPr lang="en-GB"/>
          </a:p>
        </p:txBody>
      </p:sp>
      <p:graphicFrame>
        <p:nvGraphicFramePr>
          <p:cNvPr id="5" name="Table 4">
            <a:extLst>
              <a:ext uri="{FF2B5EF4-FFF2-40B4-BE49-F238E27FC236}">
                <a16:creationId xmlns:a16="http://schemas.microsoft.com/office/drawing/2014/main" id="{CB6AC553-4A35-4E88-AEBF-F7EF0FE382F1}"/>
              </a:ext>
            </a:extLst>
          </p:cNvPr>
          <p:cNvGraphicFramePr>
            <a:graphicFrameLocks noGrp="1"/>
          </p:cNvGraphicFramePr>
          <p:nvPr>
            <p:extLst>
              <p:ext uri="{D42A27DB-BD31-4B8C-83A1-F6EECF244321}">
                <p14:modId xmlns:p14="http://schemas.microsoft.com/office/powerpoint/2010/main" val="1591473296"/>
              </p:ext>
            </p:extLst>
          </p:nvPr>
        </p:nvGraphicFramePr>
        <p:xfrm>
          <a:off x="710293" y="2296888"/>
          <a:ext cx="10771415" cy="2896688"/>
        </p:xfrm>
        <a:graphic>
          <a:graphicData uri="http://schemas.openxmlformats.org/drawingml/2006/table">
            <a:tbl>
              <a:tblPr firstRow="1" bandRow="1">
                <a:tableStyleId>{21E4AEA4-8DFA-4A89-87EB-49C32662AFE0}</a:tableStyleId>
              </a:tblPr>
              <a:tblGrid>
                <a:gridCol w="3360964">
                  <a:extLst>
                    <a:ext uri="{9D8B030D-6E8A-4147-A177-3AD203B41FA5}">
                      <a16:colId xmlns:a16="http://schemas.microsoft.com/office/drawing/2014/main" val="2756064391"/>
                    </a:ext>
                  </a:extLst>
                </a:gridCol>
                <a:gridCol w="3755572">
                  <a:extLst>
                    <a:ext uri="{9D8B030D-6E8A-4147-A177-3AD203B41FA5}">
                      <a16:colId xmlns:a16="http://schemas.microsoft.com/office/drawing/2014/main" val="373775247"/>
                    </a:ext>
                  </a:extLst>
                </a:gridCol>
                <a:gridCol w="3654879">
                  <a:extLst>
                    <a:ext uri="{9D8B030D-6E8A-4147-A177-3AD203B41FA5}">
                      <a16:colId xmlns:a16="http://schemas.microsoft.com/office/drawing/2014/main" val="1874967652"/>
                    </a:ext>
                  </a:extLst>
                </a:gridCol>
              </a:tblGrid>
              <a:tr h="579664">
                <a:tc gridSpan="3">
                  <a:txBody>
                    <a:bodyPr/>
                    <a:lstStyle/>
                    <a:p>
                      <a:pPr algn="ctr"/>
                      <a:r>
                        <a:rPr lang="en-GB" sz="2800" dirty="0">
                          <a:solidFill>
                            <a:schemeClr val="accent2">
                              <a:lumMod val="50000"/>
                            </a:schemeClr>
                          </a:solidFill>
                          <a:latin typeface="Century Gothic" panose="020B0502020202020204" pitchFamily="34" charset="0"/>
                        </a:rPr>
                        <a:t>Translation</a:t>
                      </a: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extLst>
                  <a:ext uri="{0D108BD9-81ED-4DB2-BD59-A6C34878D82A}">
                    <a16:rowId xmlns:a16="http://schemas.microsoft.com/office/drawing/2014/main" val="3265504190"/>
                  </a:ext>
                </a:extLst>
              </a:tr>
              <a:tr h="579664">
                <a:tc>
                  <a:txBody>
                    <a:bodyPr/>
                    <a:lstStyle/>
                    <a:p>
                      <a:pPr algn="ctr"/>
                      <a:r>
                        <a:rPr lang="en-GB" sz="2000" b="1" dirty="0">
                          <a:solidFill>
                            <a:schemeClr val="accent2">
                              <a:lumMod val="50000"/>
                            </a:schemeClr>
                          </a:solidFill>
                          <a:latin typeface="Century Gothic" panose="020B0502020202020204" pitchFamily="34" charset="0"/>
                        </a:rPr>
                        <a:t>Function Syntax</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Description</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Example</a:t>
                      </a:r>
                    </a:p>
                  </a:txBody>
                  <a:tcPr>
                    <a:solidFill>
                      <a:schemeClr val="accent2">
                        <a:lumMod val="60000"/>
                        <a:lumOff val="40000"/>
                      </a:schemeClr>
                    </a:solidFill>
                  </a:tcPr>
                </a:tc>
                <a:extLst>
                  <a:ext uri="{0D108BD9-81ED-4DB2-BD59-A6C34878D82A}">
                    <a16:rowId xmlns:a16="http://schemas.microsoft.com/office/drawing/2014/main" val="4109041737"/>
                  </a:ext>
                </a:extLst>
              </a:tr>
              <a:tr h="579664">
                <a:tc>
                  <a:txBody>
                    <a:bodyPr/>
                    <a:lstStyle/>
                    <a:p>
                      <a:pPr algn="ct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glTranslate</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tx</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ty,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tz</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a:t>
                      </a:r>
                      <a:endParaRPr lang="en-GB" sz="1400" b="1" dirty="0">
                        <a:solidFill>
                          <a:schemeClr val="accent2">
                            <a:lumMod val="75000"/>
                          </a:schemeClr>
                        </a:solidFill>
                        <a:latin typeface="Courier New" panose="02070309020205020404" pitchFamily="49" charset="0"/>
                        <a:cs typeface="Courier New" panose="02070309020205020404" pitchFamily="49" charset="0"/>
                      </a:endParaRPr>
                    </a:p>
                  </a:txBody>
                  <a:tcPr/>
                </a:tc>
                <a:tc>
                  <a:txBody>
                    <a:bodyPr/>
                    <a:lstStyle/>
                    <a:p>
                      <a:r>
                        <a:rPr lang="en-GB" sz="1800" b="0" i="0" u="none" strike="noStrike" kern="1200" baseline="0" dirty="0">
                          <a:solidFill>
                            <a:schemeClr val="accent2">
                              <a:lumMod val="75000"/>
                            </a:schemeClr>
                          </a:solidFill>
                          <a:latin typeface="Century Gothic" panose="020B0502020202020204" pitchFamily="34" charset="0"/>
                          <a:ea typeface="+mn-ea"/>
                          <a:cs typeface="+mn-cs"/>
                        </a:rPr>
                        <a:t>Translation parameters </a:t>
                      </a:r>
                      <a:r>
                        <a:rPr lang="en-GB" sz="1800" b="0" i="0" u="none" strike="noStrike" kern="1200" baseline="0" dirty="0" err="1">
                          <a:solidFill>
                            <a:schemeClr val="accent2">
                              <a:lumMod val="75000"/>
                            </a:schemeClr>
                          </a:solidFill>
                          <a:latin typeface="Century Gothic" panose="020B0502020202020204" pitchFamily="34" charset="0"/>
                          <a:ea typeface="+mn-ea"/>
                          <a:cs typeface="+mn-cs"/>
                        </a:rPr>
                        <a:t>tx</a:t>
                      </a:r>
                      <a:r>
                        <a:rPr lang="en-GB" sz="1800" b="0" i="0" u="none" strike="noStrike" kern="1200" baseline="0" dirty="0">
                          <a:solidFill>
                            <a:schemeClr val="accent2">
                              <a:lumMod val="75000"/>
                            </a:schemeClr>
                          </a:solidFill>
                          <a:latin typeface="Century Gothic" panose="020B0502020202020204" pitchFamily="34" charset="0"/>
                          <a:ea typeface="+mn-ea"/>
                          <a:cs typeface="+mn-cs"/>
                        </a:rPr>
                        <a:t>, ty, and </a:t>
                      </a:r>
                      <a:r>
                        <a:rPr lang="en-GB" sz="1800" b="0" i="0" u="none" strike="noStrike" kern="1200" baseline="0" dirty="0" err="1">
                          <a:solidFill>
                            <a:schemeClr val="accent2">
                              <a:lumMod val="75000"/>
                            </a:schemeClr>
                          </a:solidFill>
                          <a:latin typeface="Century Gothic" panose="020B0502020202020204" pitchFamily="34" charset="0"/>
                          <a:ea typeface="+mn-ea"/>
                          <a:cs typeface="+mn-cs"/>
                        </a:rPr>
                        <a:t>tz</a:t>
                      </a:r>
                      <a:r>
                        <a:rPr lang="en-GB" sz="1800" b="0" i="0" u="none" strike="noStrike" kern="1200" baseline="0" dirty="0">
                          <a:solidFill>
                            <a:schemeClr val="accent2">
                              <a:lumMod val="75000"/>
                            </a:schemeClr>
                          </a:solidFill>
                          <a:latin typeface="Century Gothic" panose="020B0502020202020204" pitchFamily="34" charset="0"/>
                          <a:ea typeface="+mn-ea"/>
                          <a:cs typeface="+mn-cs"/>
                        </a:rPr>
                        <a:t> can be assigned any real-number values, and the single suffix code to be affixed to this function is either f (float) or d (double).</a:t>
                      </a:r>
                      <a:endParaRPr lang="en-GB" sz="1400" b="0" dirty="0">
                        <a:solidFill>
                          <a:schemeClr val="accent2">
                            <a:lumMod val="75000"/>
                          </a:schemeClr>
                        </a:solidFill>
                        <a:latin typeface="Century Gothic" panose="020B0502020202020204" pitchFamily="34" charset="0"/>
                        <a:cs typeface="Courier New" panose="02070309020205020404" pitchFamily="49" charset="0"/>
                      </a:endParaRPr>
                    </a:p>
                  </a:txBody>
                  <a:tcPr/>
                </a:tc>
                <a:tc>
                  <a:txBody>
                    <a:bodyPr/>
                    <a:lstStyle/>
                    <a:p>
                      <a:pPr algn="ct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glTranslatef</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(25.0, -10.0, 0.0);</a:t>
                      </a:r>
                      <a:endParaRPr lang="en-GB" sz="1100" b="1" dirty="0">
                        <a:solidFill>
                          <a:schemeClr val="accent2">
                            <a:lumMod val="75000"/>
                          </a:schemeClr>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97823855"/>
                  </a:ext>
                </a:extLst>
              </a:tr>
            </a:tbl>
          </a:graphicData>
        </a:graphic>
      </p:graphicFrame>
    </p:spTree>
    <p:extLst>
      <p:ext uri="{BB962C8B-B14F-4D97-AF65-F5344CB8AC3E}">
        <p14:creationId xmlns:p14="http://schemas.microsoft.com/office/powerpoint/2010/main" val="285093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800" dirty="0">
                <a:latin typeface="Century Gothic" panose="020B0502020202020204" pitchFamily="34" charset="0"/>
              </a:rPr>
              <a:t>The geometric-transformation functions that are available in all graphics packages are those for </a:t>
            </a:r>
            <a:r>
              <a:rPr lang="en-GB" sz="2800" b="1" dirty="0">
                <a:solidFill>
                  <a:schemeClr val="accent2">
                    <a:lumMod val="75000"/>
                  </a:schemeClr>
                </a:solidFill>
                <a:latin typeface="Century Gothic" panose="020B0502020202020204" pitchFamily="34" charset="0"/>
              </a:rPr>
              <a:t>translation</a:t>
            </a:r>
            <a:r>
              <a:rPr lang="en-GB" sz="2800" dirty="0">
                <a:latin typeface="Century Gothic" panose="020B0502020202020204" pitchFamily="34" charset="0"/>
              </a:rPr>
              <a:t>, </a:t>
            </a:r>
            <a:r>
              <a:rPr lang="en-GB" sz="2800" b="1" dirty="0">
                <a:solidFill>
                  <a:schemeClr val="accent2">
                    <a:lumMod val="75000"/>
                  </a:schemeClr>
                </a:solidFill>
                <a:latin typeface="Century Gothic" panose="020B0502020202020204" pitchFamily="34" charset="0"/>
              </a:rPr>
              <a:t>rotation</a:t>
            </a:r>
            <a:r>
              <a:rPr lang="en-GB" sz="2800" dirty="0">
                <a:latin typeface="Century Gothic" panose="020B0502020202020204" pitchFamily="34" charset="0"/>
              </a:rPr>
              <a:t>, and </a:t>
            </a:r>
            <a:r>
              <a:rPr lang="en-GB" sz="2800" b="1" dirty="0">
                <a:solidFill>
                  <a:schemeClr val="accent2">
                    <a:lumMod val="75000"/>
                  </a:schemeClr>
                </a:solidFill>
                <a:latin typeface="Century Gothic" panose="020B0502020202020204" pitchFamily="34" charset="0"/>
              </a:rPr>
              <a:t>scaling</a:t>
            </a:r>
            <a:r>
              <a:rPr lang="en-GB" sz="2800" dirty="0">
                <a:latin typeface="Century Gothic" panose="020B0502020202020204" pitchFamily="34" charset="0"/>
              </a:rPr>
              <a:t>.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Other useful transformation routines that are sometimes included in a package are </a:t>
            </a:r>
            <a:r>
              <a:rPr lang="en-GB" sz="2800" b="1" dirty="0">
                <a:solidFill>
                  <a:schemeClr val="accent2">
                    <a:lumMod val="75000"/>
                  </a:schemeClr>
                </a:solidFill>
                <a:latin typeface="Century Gothic" panose="020B0502020202020204" pitchFamily="34" charset="0"/>
              </a:rPr>
              <a:t>reflection</a:t>
            </a:r>
            <a:r>
              <a:rPr lang="en-GB" sz="2800" dirty="0">
                <a:latin typeface="Century Gothic" panose="020B0502020202020204" pitchFamily="34" charset="0"/>
              </a:rPr>
              <a:t> and </a:t>
            </a:r>
            <a:r>
              <a:rPr lang="en-GB" sz="2800" b="1" dirty="0">
                <a:solidFill>
                  <a:schemeClr val="accent2">
                    <a:lumMod val="75000"/>
                  </a:schemeClr>
                </a:solidFill>
                <a:latin typeface="Century Gothic" panose="020B0502020202020204" pitchFamily="34" charset="0"/>
              </a:rPr>
              <a:t>shearing </a:t>
            </a:r>
            <a:r>
              <a:rPr lang="en-GB" sz="2800" dirty="0">
                <a:latin typeface="Century Gothic" panose="020B0502020202020204" pitchFamily="34" charset="0"/>
              </a:rPr>
              <a:t>operations.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To introduce the general concepts associated with geometric transformations, we first consider operations in two dimensions.</a:t>
            </a:r>
          </a:p>
          <a:p>
            <a:pPr marL="457200" indent="-457200" algn="l">
              <a:buFont typeface="Arial" panose="020B0604020202020204" pitchFamily="34" charset="0"/>
              <a:buChar char="•"/>
            </a:pPr>
            <a:endParaRPr lang="en-GB" sz="24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200" dirty="0">
                <a:solidFill>
                  <a:schemeClr val="accent2">
                    <a:lumMod val="75000"/>
                  </a:schemeClr>
                </a:solidFill>
                <a:latin typeface="Kharabeesh Font" panose="01000000000000000000" pitchFamily="2" charset="-78"/>
                <a:cs typeface="Kharabeesh Font" panose="01000000000000000000" pitchFamily="2" charset="-78"/>
              </a:rPr>
              <a:t>Basic Two-Dimensional Geometric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a:t>
            </a:fld>
            <a:endParaRPr lang="en-GB"/>
          </a:p>
        </p:txBody>
      </p:sp>
    </p:spTree>
    <p:extLst>
      <p:ext uri="{BB962C8B-B14F-4D97-AF65-F5344CB8AC3E}">
        <p14:creationId xmlns:p14="http://schemas.microsoft.com/office/powerpoint/2010/main" val="1218540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Functions for Two-Dimensional Geometric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60</a:t>
            </a:fld>
            <a:endParaRPr lang="en-GB"/>
          </a:p>
        </p:txBody>
      </p:sp>
      <p:graphicFrame>
        <p:nvGraphicFramePr>
          <p:cNvPr id="5" name="Table 4">
            <a:extLst>
              <a:ext uri="{FF2B5EF4-FFF2-40B4-BE49-F238E27FC236}">
                <a16:creationId xmlns:a16="http://schemas.microsoft.com/office/drawing/2014/main" id="{CB6AC553-4A35-4E88-AEBF-F7EF0FE382F1}"/>
              </a:ext>
            </a:extLst>
          </p:cNvPr>
          <p:cNvGraphicFramePr>
            <a:graphicFrameLocks noGrp="1"/>
          </p:cNvGraphicFramePr>
          <p:nvPr>
            <p:extLst>
              <p:ext uri="{D42A27DB-BD31-4B8C-83A1-F6EECF244321}">
                <p14:modId xmlns:p14="http://schemas.microsoft.com/office/powerpoint/2010/main" val="2251686742"/>
              </p:ext>
            </p:extLst>
          </p:nvPr>
        </p:nvGraphicFramePr>
        <p:xfrm>
          <a:off x="710293" y="1894115"/>
          <a:ext cx="10771415" cy="3993968"/>
        </p:xfrm>
        <a:graphic>
          <a:graphicData uri="http://schemas.openxmlformats.org/drawingml/2006/table">
            <a:tbl>
              <a:tblPr firstRow="1" bandRow="1">
                <a:tableStyleId>{21E4AEA4-8DFA-4A89-87EB-49C32662AFE0}</a:tableStyleId>
              </a:tblPr>
              <a:tblGrid>
                <a:gridCol w="3360964">
                  <a:extLst>
                    <a:ext uri="{9D8B030D-6E8A-4147-A177-3AD203B41FA5}">
                      <a16:colId xmlns:a16="http://schemas.microsoft.com/office/drawing/2014/main" val="2756064391"/>
                    </a:ext>
                  </a:extLst>
                </a:gridCol>
                <a:gridCol w="3755572">
                  <a:extLst>
                    <a:ext uri="{9D8B030D-6E8A-4147-A177-3AD203B41FA5}">
                      <a16:colId xmlns:a16="http://schemas.microsoft.com/office/drawing/2014/main" val="373775247"/>
                    </a:ext>
                  </a:extLst>
                </a:gridCol>
                <a:gridCol w="3654879">
                  <a:extLst>
                    <a:ext uri="{9D8B030D-6E8A-4147-A177-3AD203B41FA5}">
                      <a16:colId xmlns:a16="http://schemas.microsoft.com/office/drawing/2014/main" val="1874967652"/>
                    </a:ext>
                  </a:extLst>
                </a:gridCol>
              </a:tblGrid>
              <a:tr h="579664">
                <a:tc gridSpan="3">
                  <a:txBody>
                    <a:bodyPr/>
                    <a:lstStyle/>
                    <a:p>
                      <a:pPr algn="ctr"/>
                      <a:r>
                        <a:rPr lang="en-GB" sz="2800" dirty="0">
                          <a:solidFill>
                            <a:schemeClr val="accent2">
                              <a:lumMod val="50000"/>
                            </a:schemeClr>
                          </a:solidFill>
                          <a:latin typeface="Century Gothic" panose="020B0502020202020204" pitchFamily="34" charset="0"/>
                        </a:rPr>
                        <a:t>Rotation</a:t>
                      </a: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extLst>
                  <a:ext uri="{0D108BD9-81ED-4DB2-BD59-A6C34878D82A}">
                    <a16:rowId xmlns:a16="http://schemas.microsoft.com/office/drawing/2014/main" val="3265504190"/>
                  </a:ext>
                </a:extLst>
              </a:tr>
              <a:tr h="579664">
                <a:tc>
                  <a:txBody>
                    <a:bodyPr/>
                    <a:lstStyle/>
                    <a:p>
                      <a:pPr algn="ctr"/>
                      <a:r>
                        <a:rPr lang="en-GB" sz="2000" b="1" dirty="0">
                          <a:solidFill>
                            <a:schemeClr val="accent2">
                              <a:lumMod val="50000"/>
                            </a:schemeClr>
                          </a:solidFill>
                          <a:latin typeface="Century Gothic" panose="020B0502020202020204" pitchFamily="34" charset="0"/>
                        </a:rPr>
                        <a:t>Function Syntax</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Description</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Example</a:t>
                      </a:r>
                    </a:p>
                  </a:txBody>
                  <a:tcPr>
                    <a:solidFill>
                      <a:schemeClr val="accent2">
                        <a:lumMod val="60000"/>
                        <a:lumOff val="40000"/>
                      </a:schemeClr>
                    </a:solidFill>
                  </a:tcPr>
                </a:tc>
                <a:extLst>
                  <a:ext uri="{0D108BD9-81ED-4DB2-BD59-A6C34878D82A}">
                    <a16:rowId xmlns:a16="http://schemas.microsoft.com/office/drawing/2014/main" val="4109041737"/>
                  </a:ext>
                </a:extLst>
              </a:tr>
              <a:tr h="0">
                <a:tc>
                  <a:txBody>
                    <a:bodyPr/>
                    <a:lstStyle/>
                    <a:p>
                      <a:pPr algn="ctr"/>
                      <a:endPar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endParaRPr>
                    </a:p>
                    <a:p>
                      <a:pPr algn="ct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glRotate</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(theta,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vx</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vy</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vz</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a:t>
                      </a:r>
                    </a:p>
                  </a:txBody>
                  <a:tcPr/>
                </a:tc>
                <a:tc>
                  <a:txBody>
                    <a:bodyPr/>
                    <a:lstStyle/>
                    <a:p>
                      <a:r>
                        <a:rPr lang="en-GB" sz="1800" b="0" i="0" u="none" strike="noStrike" kern="1200" baseline="0" dirty="0">
                          <a:solidFill>
                            <a:schemeClr val="accent2">
                              <a:lumMod val="75000"/>
                            </a:schemeClr>
                          </a:solidFill>
                          <a:latin typeface="Century Gothic" panose="020B0502020202020204" pitchFamily="34" charset="0"/>
                          <a:ea typeface="+mn-ea"/>
                          <a:cs typeface="+mn-cs"/>
                        </a:rPr>
                        <a:t>The vector v = (</a:t>
                      </a:r>
                      <a:r>
                        <a:rPr lang="en-GB" sz="1800" b="0" i="0" u="none" strike="noStrike" kern="1200" baseline="0" dirty="0" err="1">
                          <a:solidFill>
                            <a:schemeClr val="accent2">
                              <a:lumMod val="75000"/>
                            </a:schemeClr>
                          </a:solidFill>
                          <a:latin typeface="Century Gothic" panose="020B0502020202020204" pitchFamily="34" charset="0"/>
                          <a:ea typeface="+mn-ea"/>
                          <a:cs typeface="+mn-cs"/>
                        </a:rPr>
                        <a:t>vx</a:t>
                      </a:r>
                      <a:r>
                        <a:rPr lang="en-GB" sz="1800" b="0" i="0" u="none" strike="noStrike" kern="1200" baseline="0" dirty="0">
                          <a:solidFill>
                            <a:schemeClr val="accent2">
                              <a:lumMod val="75000"/>
                            </a:schemeClr>
                          </a:solidFill>
                          <a:latin typeface="Century Gothic" panose="020B0502020202020204" pitchFamily="34" charset="0"/>
                          <a:ea typeface="+mn-ea"/>
                          <a:cs typeface="+mn-cs"/>
                        </a:rPr>
                        <a:t>, </a:t>
                      </a:r>
                      <a:r>
                        <a:rPr lang="en-GB" sz="1800" b="0" i="0" u="none" strike="noStrike" kern="1200" baseline="0" dirty="0" err="1">
                          <a:solidFill>
                            <a:schemeClr val="accent2">
                              <a:lumMod val="75000"/>
                            </a:schemeClr>
                          </a:solidFill>
                          <a:latin typeface="Century Gothic" panose="020B0502020202020204" pitchFamily="34" charset="0"/>
                          <a:ea typeface="+mn-ea"/>
                          <a:cs typeface="+mn-cs"/>
                        </a:rPr>
                        <a:t>vy</a:t>
                      </a:r>
                      <a:r>
                        <a:rPr lang="en-GB" sz="1800" b="0" i="0" u="none" strike="noStrike" kern="1200" baseline="0" dirty="0">
                          <a:solidFill>
                            <a:schemeClr val="accent2">
                              <a:lumMod val="75000"/>
                            </a:schemeClr>
                          </a:solidFill>
                          <a:latin typeface="Century Gothic" panose="020B0502020202020204" pitchFamily="34" charset="0"/>
                          <a:ea typeface="+mn-ea"/>
                          <a:cs typeface="+mn-cs"/>
                        </a:rPr>
                        <a:t>, </a:t>
                      </a:r>
                      <a:r>
                        <a:rPr lang="en-GB" sz="1800" b="0" i="0" u="none" strike="noStrike" kern="1200" baseline="0" dirty="0" err="1">
                          <a:solidFill>
                            <a:schemeClr val="accent2">
                              <a:lumMod val="75000"/>
                            </a:schemeClr>
                          </a:solidFill>
                          <a:latin typeface="Century Gothic" panose="020B0502020202020204" pitchFamily="34" charset="0"/>
                          <a:ea typeface="+mn-ea"/>
                          <a:cs typeface="+mn-cs"/>
                        </a:rPr>
                        <a:t>vz</a:t>
                      </a:r>
                      <a:r>
                        <a:rPr lang="en-GB" sz="1800" b="0" i="0" u="none" strike="noStrike" kern="1200" baseline="0" dirty="0">
                          <a:solidFill>
                            <a:schemeClr val="accent2">
                              <a:lumMod val="75000"/>
                            </a:schemeClr>
                          </a:solidFill>
                          <a:latin typeface="Century Gothic" panose="020B0502020202020204" pitchFamily="34" charset="0"/>
                          <a:ea typeface="+mn-ea"/>
                          <a:cs typeface="+mn-cs"/>
                        </a:rPr>
                        <a:t>) can have any floating-point values for its components. This vector defines the orientation for a rotation axis that passes through the coordinate origin.</a:t>
                      </a:r>
                    </a:p>
                    <a:p>
                      <a:r>
                        <a:rPr lang="en-GB" sz="1800" b="0" i="0" u="none" strike="noStrike" kern="1200" baseline="0" dirty="0">
                          <a:solidFill>
                            <a:schemeClr val="accent2">
                              <a:lumMod val="75000"/>
                            </a:schemeClr>
                          </a:solidFill>
                          <a:latin typeface="Century Gothic" panose="020B0502020202020204" pitchFamily="34" charset="0"/>
                          <a:ea typeface="+mn-ea"/>
                          <a:cs typeface="+mn-cs"/>
                        </a:rPr>
                        <a:t>The suffix code can be either </a:t>
                      </a:r>
                      <a:r>
                        <a:rPr lang="en-GB" sz="1800" b="1" i="0" u="none" strike="noStrike" kern="1200" baseline="0" dirty="0">
                          <a:solidFill>
                            <a:schemeClr val="accent2">
                              <a:lumMod val="75000"/>
                            </a:schemeClr>
                          </a:solidFill>
                          <a:latin typeface="Century Gothic" panose="020B0502020202020204" pitchFamily="34" charset="0"/>
                          <a:ea typeface="+mn-ea"/>
                          <a:cs typeface="+mn-cs"/>
                        </a:rPr>
                        <a:t>f </a:t>
                      </a:r>
                      <a:r>
                        <a:rPr lang="en-GB" sz="1800" b="0" i="0" u="none" strike="noStrike" kern="1200" baseline="0" dirty="0">
                          <a:solidFill>
                            <a:schemeClr val="accent2">
                              <a:lumMod val="75000"/>
                            </a:schemeClr>
                          </a:solidFill>
                          <a:latin typeface="Century Gothic" panose="020B0502020202020204" pitchFamily="34" charset="0"/>
                          <a:ea typeface="+mn-ea"/>
                          <a:cs typeface="+mn-cs"/>
                        </a:rPr>
                        <a:t>or </a:t>
                      </a:r>
                      <a:r>
                        <a:rPr lang="en-GB" sz="1800" b="1" i="0" u="none" strike="noStrike" kern="1200" baseline="0" dirty="0">
                          <a:solidFill>
                            <a:schemeClr val="accent2">
                              <a:lumMod val="75000"/>
                            </a:schemeClr>
                          </a:solidFill>
                          <a:latin typeface="Century Gothic" panose="020B0502020202020204" pitchFamily="34" charset="0"/>
                          <a:ea typeface="+mn-ea"/>
                          <a:cs typeface="+mn-cs"/>
                        </a:rPr>
                        <a:t>d</a:t>
                      </a:r>
                      <a:r>
                        <a:rPr lang="en-GB" sz="1800" b="0" i="0" u="none" strike="noStrike" kern="1200" baseline="0" dirty="0">
                          <a:solidFill>
                            <a:schemeClr val="accent2">
                              <a:lumMod val="75000"/>
                            </a:schemeClr>
                          </a:solidFill>
                          <a:latin typeface="Century Gothic" panose="020B0502020202020204" pitchFamily="34" charset="0"/>
                          <a:ea typeface="+mn-ea"/>
                          <a:cs typeface="+mn-cs"/>
                        </a:rPr>
                        <a:t>, and parameter </a:t>
                      </a:r>
                      <a:r>
                        <a:rPr lang="en-GB" sz="1800" b="1" i="0" u="none" strike="noStrike" kern="1200" baseline="0" dirty="0">
                          <a:solidFill>
                            <a:schemeClr val="accent2">
                              <a:lumMod val="75000"/>
                            </a:schemeClr>
                          </a:solidFill>
                          <a:latin typeface="Century Gothic" panose="020B0502020202020204" pitchFamily="34" charset="0"/>
                          <a:ea typeface="+mn-ea"/>
                          <a:cs typeface="+mn-cs"/>
                        </a:rPr>
                        <a:t>theta </a:t>
                      </a:r>
                      <a:r>
                        <a:rPr lang="en-GB" sz="1800" b="0" i="0" u="none" strike="noStrike" kern="1200" baseline="0" dirty="0">
                          <a:solidFill>
                            <a:schemeClr val="accent2">
                              <a:lumMod val="75000"/>
                            </a:schemeClr>
                          </a:solidFill>
                          <a:latin typeface="Century Gothic" panose="020B0502020202020204" pitchFamily="34" charset="0"/>
                          <a:ea typeface="+mn-ea"/>
                          <a:cs typeface="+mn-cs"/>
                        </a:rPr>
                        <a:t>is to be assigned a rotation angle in degrees.</a:t>
                      </a:r>
                    </a:p>
                  </a:txBody>
                  <a:tcPr/>
                </a:tc>
                <a:tc>
                  <a:txBody>
                    <a:bodyPr/>
                    <a:lstStyle/>
                    <a:p>
                      <a:pPr algn="ct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glRotatef</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(90.0, 0.0, 0.0, 1.0);</a:t>
                      </a:r>
                    </a:p>
                  </a:txBody>
                  <a:tcPr/>
                </a:tc>
                <a:extLst>
                  <a:ext uri="{0D108BD9-81ED-4DB2-BD59-A6C34878D82A}">
                    <a16:rowId xmlns:a16="http://schemas.microsoft.com/office/drawing/2014/main" val="297823855"/>
                  </a:ext>
                </a:extLst>
              </a:tr>
            </a:tbl>
          </a:graphicData>
        </a:graphic>
      </p:graphicFrame>
    </p:spTree>
    <p:extLst>
      <p:ext uri="{BB962C8B-B14F-4D97-AF65-F5344CB8AC3E}">
        <p14:creationId xmlns:p14="http://schemas.microsoft.com/office/powerpoint/2010/main" val="598288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Functions for Two-Dimensional Geometric Transformations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61</a:t>
            </a:fld>
            <a:endParaRPr lang="en-GB"/>
          </a:p>
        </p:txBody>
      </p:sp>
      <p:graphicFrame>
        <p:nvGraphicFramePr>
          <p:cNvPr id="5" name="Table 4">
            <a:extLst>
              <a:ext uri="{FF2B5EF4-FFF2-40B4-BE49-F238E27FC236}">
                <a16:creationId xmlns:a16="http://schemas.microsoft.com/office/drawing/2014/main" id="{CB6AC553-4A35-4E88-AEBF-F7EF0FE382F1}"/>
              </a:ext>
            </a:extLst>
          </p:cNvPr>
          <p:cNvGraphicFramePr>
            <a:graphicFrameLocks noGrp="1"/>
          </p:cNvGraphicFramePr>
          <p:nvPr>
            <p:extLst>
              <p:ext uri="{D42A27DB-BD31-4B8C-83A1-F6EECF244321}">
                <p14:modId xmlns:p14="http://schemas.microsoft.com/office/powerpoint/2010/main" val="3287930143"/>
              </p:ext>
            </p:extLst>
          </p:nvPr>
        </p:nvGraphicFramePr>
        <p:xfrm>
          <a:off x="710293" y="1752601"/>
          <a:ext cx="10771415" cy="4268288"/>
        </p:xfrm>
        <a:graphic>
          <a:graphicData uri="http://schemas.openxmlformats.org/drawingml/2006/table">
            <a:tbl>
              <a:tblPr firstRow="1" bandRow="1">
                <a:tableStyleId>{21E4AEA4-8DFA-4A89-87EB-49C32662AFE0}</a:tableStyleId>
              </a:tblPr>
              <a:tblGrid>
                <a:gridCol w="3360964">
                  <a:extLst>
                    <a:ext uri="{9D8B030D-6E8A-4147-A177-3AD203B41FA5}">
                      <a16:colId xmlns:a16="http://schemas.microsoft.com/office/drawing/2014/main" val="2756064391"/>
                    </a:ext>
                  </a:extLst>
                </a:gridCol>
                <a:gridCol w="3755572">
                  <a:extLst>
                    <a:ext uri="{9D8B030D-6E8A-4147-A177-3AD203B41FA5}">
                      <a16:colId xmlns:a16="http://schemas.microsoft.com/office/drawing/2014/main" val="373775247"/>
                    </a:ext>
                  </a:extLst>
                </a:gridCol>
                <a:gridCol w="3654879">
                  <a:extLst>
                    <a:ext uri="{9D8B030D-6E8A-4147-A177-3AD203B41FA5}">
                      <a16:colId xmlns:a16="http://schemas.microsoft.com/office/drawing/2014/main" val="1874967652"/>
                    </a:ext>
                  </a:extLst>
                </a:gridCol>
              </a:tblGrid>
              <a:tr h="579664">
                <a:tc gridSpan="3">
                  <a:txBody>
                    <a:bodyPr/>
                    <a:lstStyle/>
                    <a:p>
                      <a:pPr algn="ctr"/>
                      <a:r>
                        <a:rPr lang="en-GB" sz="2800" dirty="0">
                          <a:solidFill>
                            <a:schemeClr val="accent2">
                              <a:lumMod val="50000"/>
                            </a:schemeClr>
                          </a:solidFill>
                          <a:latin typeface="Century Gothic" panose="020B0502020202020204" pitchFamily="34" charset="0"/>
                        </a:rPr>
                        <a:t>Scaling</a:t>
                      </a: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tc hMerge="1">
                  <a:txBody>
                    <a:bodyPr/>
                    <a:lstStyle/>
                    <a:p>
                      <a:pPr algn="ctr"/>
                      <a:endParaRPr lang="en-GB" sz="2000" dirty="0">
                        <a:solidFill>
                          <a:schemeClr val="accent2">
                            <a:lumMod val="50000"/>
                          </a:schemeClr>
                        </a:solidFill>
                        <a:latin typeface="Century Gothic" panose="020B0502020202020204" pitchFamily="34" charset="0"/>
                      </a:endParaRPr>
                    </a:p>
                  </a:txBody>
                  <a:tcPr>
                    <a:solidFill>
                      <a:schemeClr val="accent2">
                        <a:lumMod val="60000"/>
                        <a:lumOff val="40000"/>
                      </a:schemeClr>
                    </a:solidFill>
                  </a:tcPr>
                </a:tc>
                <a:extLst>
                  <a:ext uri="{0D108BD9-81ED-4DB2-BD59-A6C34878D82A}">
                    <a16:rowId xmlns:a16="http://schemas.microsoft.com/office/drawing/2014/main" val="3265504190"/>
                  </a:ext>
                </a:extLst>
              </a:tr>
              <a:tr h="579664">
                <a:tc>
                  <a:txBody>
                    <a:bodyPr/>
                    <a:lstStyle/>
                    <a:p>
                      <a:pPr algn="ctr"/>
                      <a:r>
                        <a:rPr lang="en-GB" sz="2000" b="1" dirty="0">
                          <a:solidFill>
                            <a:schemeClr val="accent2">
                              <a:lumMod val="50000"/>
                            </a:schemeClr>
                          </a:solidFill>
                          <a:latin typeface="Century Gothic" panose="020B0502020202020204" pitchFamily="34" charset="0"/>
                        </a:rPr>
                        <a:t>Function Syntax</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Description</a:t>
                      </a:r>
                    </a:p>
                  </a:txBody>
                  <a:tcPr>
                    <a:solidFill>
                      <a:schemeClr val="accent2">
                        <a:lumMod val="60000"/>
                        <a:lumOff val="40000"/>
                      </a:schemeClr>
                    </a:solidFill>
                  </a:tcPr>
                </a:tc>
                <a:tc>
                  <a:txBody>
                    <a:bodyPr/>
                    <a:lstStyle/>
                    <a:p>
                      <a:pPr algn="ctr"/>
                      <a:r>
                        <a:rPr lang="en-GB" sz="2000" b="1" dirty="0">
                          <a:solidFill>
                            <a:schemeClr val="accent2">
                              <a:lumMod val="50000"/>
                            </a:schemeClr>
                          </a:solidFill>
                          <a:latin typeface="Century Gothic" panose="020B0502020202020204" pitchFamily="34" charset="0"/>
                        </a:rPr>
                        <a:t>Example</a:t>
                      </a:r>
                    </a:p>
                  </a:txBody>
                  <a:tcPr>
                    <a:solidFill>
                      <a:schemeClr val="accent2">
                        <a:lumMod val="60000"/>
                        <a:lumOff val="40000"/>
                      </a:schemeClr>
                    </a:solidFill>
                  </a:tcPr>
                </a:tc>
                <a:extLst>
                  <a:ext uri="{0D108BD9-81ED-4DB2-BD59-A6C34878D82A}">
                    <a16:rowId xmlns:a16="http://schemas.microsoft.com/office/drawing/2014/main" val="4109041737"/>
                  </a:ext>
                </a:extLst>
              </a:tr>
              <a:tr h="0">
                <a:tc>
                  <a:txBody>
                    <a:bodyPr/>
                    <a:lstStyle/>
                    <a:p>
                      <a:pPr marL="0" algn="ctr" defTabSz="914400" rtl="0" eaLnBrk="1" latinLnBrk="0" hangingPunct="1"/>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glScale</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sx</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sy</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a:t>
                      </a: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sz</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a:t>
                      </a:r>
                    </a:p>
                  </a:txBody>
                  <a:tcPr/>
                </a:tc>
                <a:tc>
                  <a:txBody>
                    <a:bodyPr/>
                    <a:lstStyle/>
                    <a:p>
                      <a:r>
                        <a:rPr lang="en-GB" sz="1800" b="0" i="0" u="none" strike="noStrike" kern="1200" baseline="0" dirty="0">
                          <a:solidFill>
                            <a:schemeClr val="accent2">
                              <a:lumMod val="75000"/>
                            </a:schemeClr>
                          </a:solidFill>
                          <a:latin typeface="Century Gothic" panose="020B0502020202020204" pitchFamily="34" charset="0"/>
                          <a:ea typeface="+mn-ea"/>
                          <a:cs typeface="+mn-cs"/>
                        </a:rPr>
                        <a:t>The suffix code is again either </a:t>
                      </a:r>
                      <a:r>
                        <a:rPr lang="en-GB" sz="1800" b="1" i="0" u="none" strike="noStrike" kern="1200" baseline="0" dirty="0">
                          <a:solidFill>
                            <a:schemeClr val="accent2">
                              <a:lumMod val="75000"/>
                            </a:schemeClr>
                          </a:solidFill>
                          <a:latin typeface="Century Gothic" panose="020B0502020202020204" pitchFamily="34" charset="0"/>
                          <a:ea typeface="+mn-ea"/>
                          <a:cs typeface="+mn-cs"/>
                        </a:rPr>
                        <a:t>f </a:t>
                      </a:r>
                      <a:r>
                        <a:rPr lang="en-GB" sz="1800" b="0" i="0" u="none" strike="noStrike" kern="1200" baseline="0" dirty="0">
                          <a:solidFill>
                            <a:schemeClr val="accent2">
                              <a:lumMod val="75000"/>
                            </a:schemeClr>
                          </a:solidFill>
                          <a:latin typeface="Century Gothic" panose="020B0502020202020204" pitchFamily="34" charset="0"/>
                          <a:ea typeface="+mn-ea"/>
                          <a:cs typeface="+mn-cs"/>
                        </a:rPr>
                        <a:t>or </a:t>
                      </a:r>
                      <a:r>
                        <a:rPr lang="en-GB" sz="1800" b="1" i="0" u="none" strike="noStrike" kern="1200" baseline="0" dirty="0">
                          <a:solidFill>
                            <a:schemeClr val="accent2">
                              <a:lumMod val="75000"/>
                            </a:schemeClr>
                          </a:solidFill>
                          <a:latin typeface="Century Gothic" panose="020B0502020202020204" pitchFamily="34" charset="0"/>
                          <a:ea typeface="+mn-ea"/>
                          <a:cs typeface="+mn-cs"/>
                        </a:rPr>
                        <a:t>d</a:t>
                      </a:r>
                      <a:r>
                        <a:rPr lang="en-GB" sz="1800" b="0" i="0" u="none" strike="noStrike" kern="1200" baseline="0" dirty="0">
                          <a:solidFill>
                            <a:schemeClr val="accent2">
                              <a:lumMod val="75000"/>
                            </a:schemeClr>
                          </a:solidFill>
                          <a:latin typeface="Century Gothic" panose="020B0502020202020204" pitchFamily="34" charset="0"/>
                          <a:ea typeface="+mn-ea"/>
                          <a:cs typeface="+mn-cs"/>
                        </a:rPr>
                        <a:t>, and the scaling parameters can be assigned any real-number values. Scaling in a two-dimensional system involves changes in the </a:t>
                      </a:r>
                      <a:r>
                        <a:rPr lang="en-GB" sz="1800" b="0" i="1" u="none" strike="noStrike" kern="1200" baseline="0" dirty="0">
                          <a:solidFill>
                            <a:schemeClr val="accent2">
                              <a:lumMod val="75000"/>
                            </a:schemeClr>
                          </a:solidFill>
                          <a:latin typeface="Century Gothic" panose="020B0502020202020204" pitchFamily="34" charset="0"/>
                          <a:ea typeface="+mn-ea"/>
                          <a:cs typeface="+mn-cs"/>
                        </a:rPr>
                        <a:t>x </a:t>
                      </a:r>
                      <a:r>
                        <a:rPr lang="en-GB" sz="1800" b="0" i="0" u="none" strike="noStrike" kern="1200" baseline="0" dirty="0">
                          <a:solidFill>
                            <a:schemeClr val="accent2">
                              <a:lumMod val="75000"/>
                            </a:schemeClr>
                          </a:solidFill>
                          <a:latin typeface="Century Gothic" panose="020B0502020202020204" pitchFamily="34" charset="0"/>
                          <a:ea typeface="+mn-ea"/>
                          <a:cs typeface="+mn-cs"/>
                        </a:rPr>
                        <a:t>and </a:t>
                      </a:r>
                      <a:r>
                        <a:rPr lang="en-GB" sz="1800" b="0" i="1" u="none" strike="noStrike" kern="1200" baseline="0" dirty="0">
                          <a:solidFill>
                            <a:schemeClr val="accent2">
                              <a:lumMod val="75000"/>
                            </a:schemeClr>
                          </a:solidFill>
                          <a:latin typeface="Century Gothic" panose="020B0502020202020204" pitchFamily="34" charset="0"/>
                          <a:ea typeface="+mn-ea"/>
                          <a:cs typeface="+mn-cs"/>
                        </a:rPr>
                        <a:t>y </a:t>
                      </a:r>
                      <a:r>
                        <a:rPr lang="en-GB" sz="1800" b="0" i="0" u="none" strike="noStrike" kern="1200" baseline="0" dirty="0">
                          <a:solidFill>
                            <a:schemeClr val="accent2">
                              <a:lumMod val="75000"/>
                            </a:schemeClr>
                          </a:solidFill>
                          <a:latin typeface="Century Gothic" panose="020B0502020202020204" pitchFamily="34" charset="0"/>
                          <a:ea typeface="+mn-ea"/>
                          <a:cs typeface="+mn-cs"/>
                        </a:rPr>
                        <a:t>dimensions, so a typical two-dimensional scaling operation has a </a:t>
                      </a:r>
                      <a:r>
                        <a:rPr lang="en-GB" sz="1800" b="0" i="1" u="none" strike="noStrike" kern="1200" baseline="0" dirty="0">
                          <a:solidFill>
                            <a:schemeClr val="accent2">
                              <a:lumMod val="75000"/>
                            </a:schemeClr>
                          </a:solidFill>
                          <a:latin typeface="Century Gothic" panose="020B0502020202020204" pitchFamily="34" charset="0"/>
                          <a:ea typeface="+mn-ea"/>
                          <a:cs typeface="+mn-cs"/>
                        </a:rPr>
                        <a:t>z </a:t>
                      </a:r>
                      <a:r>
                        <a:rPr lang="en-GB" sz="1800" b="0" i="0" u="none" strike="noStrike" kern="1200" baseline="0" dirty="0">
                          <a:solidFill>
                            <a:schemeClr val="accent2">
                              <a:lumMod val="75000"/>
                            </a:schemeClr>
                          </a:solidFill>
                          <a:latin typeface="Century Gothic" panose="020B0502020202020204" pitchFamily="34" charset="0"/>
                          <a:ea typeface="+mn-ea"/>
                          <a:cs typeface="+mn-cs"/>
                        </a:rPr>
                        <a:t>scaling factor of 1.0 (which causes no change in the </a:t>
                      </a:r>
                      <a:r>
                        <a:rPr lang="en-GB" sz="1800" b="0" i="1" u="none" strike="noStrike" kern="1200" baseline="0" dirty="0">
                          <a:solidFill>
                            <a:schemeClr val="accent2">
                              <a:lumMod val="75000"/>
                            </a:schemeClr>
                          </a:solidFill>
                          <a:latin typeface="Century Gothic" panose="020B0502020202020204" pitchFamily="34" charset="0"/>
                          <a:ea typeface="+mn-ea"/>
                          <a:cs typeface="+mn-cs"/>
                        </a:rPr>
                        <a:t>z </a:t>
                      </a:r>
                      <a:r>
                        <a:rPr lang="en-GB" sz="1800" b="0" i="0" u="none" strike="noStrike" kern="1200" baseline="0" dirty="0">
                          <a:solidFill>
                            <a:schemeClr val="accent2">
                              <a:lumMod val="75000"/>
                            </a:schemeClr>
                          </a:solidFill>
                          <a:latin typeface="Century Gothic" panose="020B0502020202020204" pitchFamily="34" charset="0"/>
                          <a:ea typeface="+mn-ea"/>
                          <a:cs typeface="+mn-cs"/>
                        </a:rPr>
                        <a:t>coordinate of positions).</a:t>
                      </a:r>
                    </a:p>
                  </a:txBody>
                  <a:tcPr/>
                </a:tc>
                <a:tc>
                  <a:txBody>
                    <a:bodyPr/>
                    <a:lstStyle/>
                    <a:p>
                      <a:pPr algn="ctr"/>
                      <a:r>
                        <a:rPr lang="en-GB" sz="1400" b="1" i="0" u="none" strike="noStrike" kern="1200" baseline="0" dirty="0" err="1">
                          <a:solidFill>
                            <a:schemeClr val="accent2">
                              <a:lumMod val="75000"/>
                            </a:schemeClr>
                          </a:solidFill>
                          <a:latin typeface="Courier New" panose="02070309020205020404" pitchFamily="49" charset="0"/>
                          <a:ea typeface="+mn-ea"/>
                          <a:cs typeface="Courier New" panose="02070309020205020404" pitchFamily="49" charset="0"/>
                        </a:rPr>
                        <a:t>glScalef</a:t>
                      </a:r>
                      <a:r>
                        <a:rPr lang="en-GB" sz="1400" b="1" i="0" u="none" strike="noStrike" kern="1200" baseline="0" dirty="0">
                          <a:solidFill>
                            <a:schemeClr val="accent2">
                              <a:lumMod val="75000"/>
                            </a:schemeClr>
                          </a:solidFill>
                          <a:latin typeface="Courier New" panose="02070309020205020404" pitchFamily="49" charset="0"/>
                          <a:ea typeface="+mn-ea"/>
                          <a:cs typeface="Courier New" panose="02070309020205020404" pitchFamily="49" charset="0"/>
                        </a:rPr>
                        <a:t> (2.0, -3.0, 1.0);</a:t>
                      </a:r>
                    </a:p>
                  </a:txBody>
                  <a:tcPr/>
                </a:tc>
                <a:extLst>
                  <a:ext uri="{0D108BD9-81ED-4DB2-BD59-A6C34878D82A}">
                    <a16:rowId xmlns:a16="http://schemas.microsoft.com/office/drawing/2014/main" val="297823855"/>
                  </a:ext>
                </a:extLst>
              </a:tr>
            </a:tbl>
          </a:graphicData>
        </a:graphic>
      </p:graphicFrame>
    </p:spTree>
    <p:extLst>
      <p:ext uri="{BB962C8B-B14F-4D97-AF65-F5344CB8AC3E}">
        <p14:creationId xmlns:p14="http://schemas.microsoft.com/office/powerpoint/2010/main" val="3935706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3200" dirty="0">
                <a:latin typeface="Century Gothic" panose="020B0502020202020204" pitchFamily="34" charset="0"/>
              </a:rPr>
              <a:t>The</a:t>
            </a:r>
            <a:r>
              <a:rPr lang="en-GB" sz="3200" b="1" dirty="0">
                <a:latin typeface="Century Gothic" panose="020B0502020202020204" pitchFamily="34" charset="0"/>
              </a:rPr>
              <a:t> </a:t>
            </a:r>
            <a:r>
              <a:rPr lang="en-GB" sz="3200" b="1" dirty="0" err="1">
                <a:latin typeface="Century Gothic" panose="020B0502020202020204" pitchFamily="34" charset="0"/>
              </a:rPr>
              <a:t>glMatrixMode</a:t>
            </a:r>
            <a:r>
              <a:rPr lang="en-GB" sz="3200" b="1" dirty="0">
                <a:latin typeface="Century Gothic" panose="020B0502020202020204" pitchFamily="34" charset="0"/>
              </a:rPr>
              <a:t> </a:t>
            </a:r>
            <a:r>
              <a:rPr lang="en-GB" sz="3200" dirty="0">
                <a:latin typeface="Century Gothic" panose="020B0502020202020204" pitchFamily="34" charset="0"/>
              </a:rPr>
              <a:t>routine is used to set the </a:t>
            </a:r>
            <a:r>
              <a:rPr lang="en-GB" sz="3200" i="1" dirty="0">
                <a:latin typeface="Century Gothic" panose="020B0502020202020204" pitchFamily="34" charset="0"/>
              </a:rPr>
              <a:t>projection mode, w</a:t>
            </a:r>
            <a:r>
              <a:rPr lang="en-GB" sz="3200" dirty="0">
                <a:latin typeface="Century Gothic" panose="020B0502020202020204" pitchFamily="34" charset="0"/>
              </a:rPr>
              <a:t>hich designates the matrix that is to be used for the projection transformation.</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This transformation determines how a scene is to be projected onto the screen. </a:t>
            </a:r>
          </a:p>
          <a:p>
            <a:pPr marL="457200" indent="-457200" algn="l">
              <a:buFont typeface="Arial" panose="020B0604020202020204" pitchFamily="34" charset="0"/>
              <a:buChar char="•"/>
            </a:pPr>
            <a:endParaRPr lang="en-GB" sz="3200" dirty="0">
              <a:latin typeface="Century Gothic" panose="020B0502020202020204" pitchFamily="34" charset="0"/>
            </a:endParaRPr>
          </a:p>
          <a:p>
            <a:pPr marL="457200" indent="-457200" algn="l">
              <a:buFont typeface="Arial" panose="020B0604020202020204" pitchFamily="34" charset="0"/>
              <a:buChar char="•"/>
            </a:pPr>
            <a:r>
              <a:rPr lang="en-GB" sz="3200" dirty="0">
                <a:latin typeface="Century Gothic" panose="020B0502020202020204" pitchFamily="34" charset="0"/>
              </a:rPr>
              <a:t>We use the same routine to set up a matrix for the geometric transformations.</a:t>
            </a:r>
          </a:p>
          <a:p>
            <a:pPr marL="457200" indent="-457200" algn="l">
              <a:buFont typeface="Arial" panose="020B0604020202020204" pitchFamily="34" charset="0"/>
              <a:buChar char="•"/>
            </a:pPr>
            <a:endParaRPr lang="en-GB" sz="2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62</a:t>
            </a:fld>
            <a:endParaRPr lang="en-GB"/>
          </a:p>
        </p:txBody>
      </p:sp>
      <p:sp>
        <p:nvSpPr>
          <p:cNvPr id="6" name="Title 1">
            <a:extLst>
              <a:ext uri="{FF2B5EF4-FFF2-40B4-BE49-F238E27FC236}">
                <a16:creationId xmlns:a16="http://schemas.microsoft.com/office/drawing/2014/main" id="{EA4E790D-A2D7-40B0-8B7D-F517650A09DC}"/>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OpenGL Matrix Operations</a:t>
            </a:r>
          </a:p>
        </p:txBody>
      </p:sp>
    </p:spTree>
    <p:extLst>
      <p:ext uri="{BB962C8B-B14F-4D97-AF65-F5344CB8AC3E}">
        <p14:creationId xmlns:p14="http://schemas.microsoft.com/office/powerpoint/2010/main" val="2886387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lnSpcReduction="10000"/>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In this case, however, the matrix is referred to as the </a:t>
            </a:r>
            <a:r>
              <a:rPr lang="en-GB" sz="2800" i="1" dirty="0" err="1">
                <a:latin typeface="Century Gothic" panose="020B0502020202020204" pitchFamily="34" charset="0"/>
              </a:rPr>
              <a:t>modelview</a:t>
            </a:r>
            <a:r>
              <a:rPr lang="en-GB" sz="2800" i="1" dirty="0">
                <a:latin typeface="Century Gothic" panose="020B0502020202020204" pitchFamily="34" charset="0"/>
              </a:rPr>
              <a:t> matrix</a:t>
            </a:r>
            <a:r>
              <a:rPr lang="en-GB" sz="2800" dirty="0">
                <a:latin typeface="Century Gothic" panose="020B0502020202020204" pitchFamily="34" charset="0"/>
              </a:rPr>
              <a:t>, and it is used to store and combine the geometric transformations.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It is also used to combine the geometric transformations with the transformation to a viewing-coordinate system.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We specify the </a:t>
            </a:r>
            <a:r>
              <a:rPr lang="en-GB" sz="2800" i="1" dirty="0" err="1">
                <a:latin typeface="Century Gothic" panose="020B0502020202020204" pitchFamily="34" charset="0"/>
              </a:rPr>
              <a:t>modelview</a:t>
            </a:r>
            <a:r>
              <a:rPr lang="en-GB" sz="2800" i="1" dirty="0">
                <a:latin typeface="Century Gothic" panose="020B0502020202020204" pitchFamily="34" charset="0"/>
              </a:rPr>
              <a:t> mode </a:t>
            </a:r>
            <a:r>
              <a:rPr lang="en-GB" sz="2800" dirty="0">
                <a:latin typeface="Century Gothic" panose="020B0502020202020204" pitchFamily="34" charset="0"/>
              </a:rPr>
              <a:t>with the statement</a:t>
            </a:r>
          </a:p>
          <a:p>
            <a:pPr marL="457200" indent="-457200" algn="l">
              <a:buFont typeface="Arial" panose="020B0604020202020204" pitchFamily="34" charset="0"/>
              <a:buChar char="•"/>
            </a:pPr>
            <a:endParaRPr lang="en-GB" sz="2800" dirty="0">
              <a:latin typeface="Century Gothic" panose="020B0502020202020204" pitchFamily="34" charset="0"/>
            </a:endParaRPr>
          </a:p>
          <a:p>
            <a:r>
              <a:rPr lang="en-GB" sz="2800" b="1" dirty="0" err="1">
                <a:latin typeface="Century Gothic" panose="020B0502020202020204" pitchFamily="34" charset="0"/>
              </a:rPr>
              <a:t>glMatrixMode</a:t>
            </a:r>
            <a:r>
              <a:rPr lang="en-GB" sz="2800" b="1" dirty="0">
                <a:latin typeface="Century Gothic" panose="020B0502020202020204" pitchFamily="34" charset="0"/>
              </a:rPr>
              <a:t> (GL_MODELVIEW);</a:t>
            </a:r>
            <a:endParaRPr lang="en-GB" sz="2000" dirty="0">
              <a:latin typeface="Century Gothic" panose="020B0502020202020204" pitchFamily="34" charset="0"/>
            </a:endParaRP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which designates the 4×4 </a:t>
            </a:r>
            <a:r>
              <a:rPr lang="en-GB" sz="2800" dirty="0" err="1">
                <a:latin typeface="Century Gothic" panose="020B0502020202020204" pitchFamily="34" charset="0"/>
              </a:rPr>
              <a:t>modelview</a:t>
            </a:r>
            <a:r>
              <a:rPr lang="en-GB" sz="2800" dirty="0">
                <a:latin typeface="Century Gothic" panose="020B0502020202020204" pitchFamily="34" charset="0"/>
              </a:rPr>
              <a:t> matrix as the </a:t>
            </a:r>
            <a:r>
              <a:rPr lang="en-GB" sz="2800" b="1" dirty="0">
                <a:latin typeface="Century Gothic" panose="020B0502020202020204" pitchFamily="34" charset="0"/>
              </a:rPr>
              <a:t>current matrix.</a:t>
            </a:r>
          </a:p>
          <a:p>
            <a:pPr marL="457200" indent="-457200" algn="l">
              <a:buFont typeface="Arial" panose="020B0604020202020204" pitchFamily="34" charset="0"/>
              <a:buChar char="•"/>
            </a:pPr>
            <a:endParaRPr lang="en-GB" sz="18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63</a:t>
            </a:fld>
            <a:endParaRPr lang="en-GB"/>
          </a:p>
        </p:txBody>
      </p:sp>
      <p:sp>
        <p:nvSpPr>
          <p:cNvPr id="5" name="Title 1">
            <a:extLst>
              <a:ext uri="{FF2B5EF4-FFF2-40B4-BE49-F238E27FC236}">
                <a16:creationId xmlns:a16="http://schemas.microsoft.com/office/drawing/2014/main" id="{3C7C1D84-9047-4979-9B77-1C5EC9848F3A}"/>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OpenGL Matrix Operations</a:t>
            </a:r>
          </a:p>
        </p:txBody>
      </p:sp>
    </p:spTree>
    <p:extLst>
      <p:ext uri="{BB962C8B-B14F-4D97-AF65-F5344CB8AC3E}">
        <p14:creationId xmlns:p14="http://schemas.microsoft.com/office/powerpoint/2010/main" val="1660311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fontScale="92500" lnSpcReduction="10000"/>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In this case, however, the matrix is referred to as the </a:t>
            </a:r>
            <a:r>
              <a:rPr lang="en-GB" sz="2800" i="1" dirty="0" err="1">
                <a:latin typeface="Century Gothic" panose="020B0502020202020204" pitchFamily="34" charset="0"/>
              </a:rPr>
              <a:t>modelview</a:t>
            </a:r>
            <a:r>
              <a:rPr lang="en-GB" sz="2800" i="1" dirty="0">
                <a:latin typeface="Century Gothic" panose="020B0502020202020204" pitchFamily="34" charset="0"/>
              </a:rPr>
              <a:t> matrix</a:t>
            </a:r>
            <a:r>
              <a:rPr lang="en-GB" sz="2800" dirty="0">
                <a:latin typeface="Century Gothic" panose="020B0502020202020204" pitchFamily="34" charset="0"/>
              </a:rPr>
              <a:t>, and it is used to store and combine the geometric transformations. </a:t>
            </a:r>
          </a:p>
          <a:p>
            <a:pPr marL="457200" indent="-457200" algn="l">
              <a:buFont typeface="Arial" panose="020B0604020202020204" pitchFamily="34" charset="0"/>
              <a:buChar char="•"/>
            </a:pPr>
            <a:r>
              <a:rPr lang="en-GB" sz="2800" dirty="0">
                <a:latin typeface="Century Gothic" panose="020B0502020202020204" pitchFamily="34" charset="0"/>
              </a:rPr>
              <a:t>It is also used to combine the geometric transformations with the transformation to a viewing-coordinate system. </a:t>
            </a: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We specify the </a:t>
            </a:r>
            <a:r>
              <a:rPr lang="en-GB" sz="2800" i="1" dirty="0" err="1">
                <a:latin typeface="Century Gothic" panose="020B0502020202020204" pitchFamily="34" charset="0"/>
              </a:rPr>
              <a:t>modelview</a:t>
            </a:r>
            <a:r>
              <a:rPr lang="en-GB" sz="2800" i="1" dirty="0">
                <a:latin typeface="Century Gothic" panose="020B0502020202020204" pitchFamily="34" charset="0"/>
              </a:rPr>
              <a:t> mode </a:t>
            </a:r>
            <a:r>
              <a:rPr lang="en-GB" sz="2800" dirty="0">
                <a:latin typeface="Century Gothic" panose="020B0502020202020204" pitchFamily="34" charset="0"/>
              </a:rPr>
              <a:t>with the statement</a:t>
            </a:r>
          </a:p>
          <a:p>
            <a:pPr marL="457200" indent="-457200" algn="l">
              <a:buFont typeface="Arial" panose="020B0604020202020204" pitchFamily="34" charset="0"/>
              <a:buChar char="•"/>
            </a:pPr>
            <a:endParaRPr lang="en-GB" sz="2800" dirty="0">
              <a:latin typeface="Century Gothic" panose="020B0502020202020204" pitchFamily="34" charset="0"/>
            </a:endParaRPr>
          </a:p>
          <a:p>
            <a:r>
              <a:rPr lang="en-GB" sz="2800" b="1" dirty="0" err="1">
                <a:latin typeface="Century Gothic" panose="020B0502020202020204" pitchFamily="34" charset="0"/>
              </a:rPr>
              <a:t>glMatrixMode</a:t>
            </a:r>
            <a:r>
              <a:rPr lang="en-GB" sz="2800" b="1" dirty="0">
                <a:latin typeface="Century Gothic" panose="020B0502020202020204" pitchFamily="34" charset="0"/>
              </a:rPr>
              <a:t> (GL_MODELVIEW);</a:t>
            </a:r>
            <a:endParaRPr lang="en-GB" sz="2000" dirty="0">
              <a:latin typeface="Century Gothic" panose="020B0502020202020204" pitchFamily="34" charset="0"/>
            </a:endParaRPr>
          </a:p>
          <a:p>
            <a:pPr marL="457200" indent="-457200" algn="l">
              <a:buFont typeface="Arial" panose="020B0604020202020204" pitchFamily="34" charset="0"/>
              <a:buChar char="•"/>
            </a:pPr>
            <a:endParaRPr lang="en-GB" sz="2800"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which designates the 4×4 </a:t>
            </a:r>
            <a:r>
              <a:rPr lang="en-GB" sz="2800" dirty="0" err="1">
                <a:latin typeface="Century Gothic" panose="020B0502020202020204" pitchFamily="34" charset="0"/>
              </a:rPr>
              <a:t>modelview</a:t>
            </a:r>
            <a:r>
              <a:rPr lang="en-GB" sz="2800" dirty="0">
                <a:latin typeface="Century Gothic" panose="020B0502020202020204" pitchFamily="34" charset="0"/>
              </a:rPr>
              <a:t> matrix as the </a:t>
            </a:r>
            <a:r>
              <a:rPr lang="en-GB" sz="2800" b="1" dirty="0">
                <a:latin typeface="Century Gothic" panose="020B0502020202020204" pitchFamily="34" charset="0"/>
              </a:rPr>
              <a:t>current matrix.</a:t>
            </a:r>
          </a:p>
          <a:p>
            <a:pPr marL="457200" indent="-457200" algn="l">
              <a:buFont typeface="Arial" panose="020B0604020202020204" pitchFamily="34" charset="0"/>
              <a:buChar char="•"/>
            </a:pPr>
            <a:endParaRPr lang="en-GB" sz="2800" b="1" dirty="0">
              <a:latin typeface="Century Gothic" panose="020B0502020202020204" pitchFamily="34" charset="0"/>
            </a:endParaRPr>
          </a:p>
          <a:p>
            <a:pPr marL="457200" indent="-457200" algn="l">
              <a:buFont typeface="Arial" panose="020B0604020202020204" pitchFamily="34" charset="0"/>
              <a:buChar char="•"/>
            </a:pPr>
            <a:r>
              <a:rPr lang="en-GB" sz="2800" dirty="0">
                <a:latin typeface="Century Gothic" panose="020B0502020202020204" pitchFamily="34" charset="0"/>
              </a:rPr>
              <a:t>With the following function, we assign the identity matrix to the current matrix:</a:t>
            </a:r>
          </a:p>
          <a:p>
            <a:r>
              <a:rPr lang="en-GB" sz="2800" b="1" dirty="0" err="1">
                <a:latin typeface="Century Gothic" panose="020B0502020202020204" pitchFamily="34" charset="0"/>
              </a:rPr>
              <a:t>glLoadIdentity</a:t>
            </a:r>
            <a:r>
              <a:rPr lang="en-GB" sz="2800" b="1" dirty="0">
                <a:latin typeface="Century Gothic" panose="020B0502020202020204" pitchFamily="34" charset="0"/>
              </a:rPr>
              <a:t> ( );</a:t>
            </a:r>
          </a:p>
          <a:p>
            <a:endParaRPr lang="en-GB" sz="1500" b="1"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64</a:t>
            </a:fld>
            <a:endParaRPr lang="en-GB"/>
          </a:p>
        </p:txBody>
      </p:sp>
      <p:sp>
        <p:nvSpPr>
          <p:cNvPr id="5" name="Title 1">
            <a:extLst>
              <a:ext uri="{FF2B5EF4-FFF2-40B4-BE49-F238E27FC236}">
                <a16:creationId xmlns:a16="http://schemas.microsoft.com/office/drawing/2014/main" id="{08F0D393-6CE6-4C7F-AB20-ED7A2ADBF2F1}"/>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OpenGL Matrix Operations</a:t>
            </a:r>
          </a:p>
        </p:txBody>
      </p:sp>
    </p:spTree>
    <p:extLst>
      <p:ext uri="{BB962C8B-B14F-4D97-AF65-F5344CB8AC3E}">
        <p14:creationId xmlns:p14="http://schemas.microsoft.com/office/powerpoint/2010/main" val="3747564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endParaRPr lang="en-GB" sz="1500" b="1"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Geometric-Transformation Programming Examples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65</a:t>
            </a:fld>
            <a:endParaRPr lang="en-GB"/>
          </a:p>
        </p:txBody>
      </p:sp>
      <p:pic>
        <p:nvPicPr>
          <p:cNvPr id="6" name="Picture 5">
            <a:extLst>
              <a:ext uri="{FF2B5EF4-FFF2-40B4-BE49-F238E27FC236}">
                <a16:creationId xmlns:a16="http://schemas.microsoft.com/office/drawing/2014/main" id="{1D684804-4958-46D1-81B6-FCF473785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600" y="1656468"/>
            <a:ext cx="10632800" cy="4439194"/>
          </a:xfrm>
          <a:prstGeom prst="rect">
            <a:avLst/>
          </a:prstGeom>
        </p:spPr>
      </p:pic>
    </p:spTree>
    <p:extLst>
      <p:ext uri="{BB962C8B-B14F-4D97-AF65-F5344CB8AC3E}">
        <p14:creationId xmlns:p14="http://schemas.microsoft.com/office/powerpoint/2010/main" val="2131811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endParaRPr lang="en-GB" sz="1500" b="1"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Geometric-Transformation Programming Examples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66</a:t>
            </a:fld>
            <a:endParaRPr lang="en-GB"/>
          </a:p>
        </p:txBody>
      </p:sp>
      <p:pic>
        <p:nvPicPr>
          <p:cNvPr id="7" name="Picture 6">
            <a:extLst>
              <a:ext uri="{FF2B5EF4-FFF2-40B4-BE49-F238E27FC236}">
                <a16:creationId xmlns:a16="http://schemas.microsoft.com/office/drawing/2014/main" id="{75547F3F-355F-4B7F-AF78-C6C334F6F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02" y="1769866"/>
            <a:ext cx="10702397" cy="4203203"/>
          </a:xfrm>
          <a:prstGeom prst="rect">
            <a:avLst/>
          </a:prstGeom>
        </p:spPr>
      </p:pic>
    </p:spTree>
    <p:extLst>
      <p:ext uri="{BB962C8B-B14F-4D97-AF65-F5344CB8AC3E}">
        <p14:creationId xmlns:p14="http://schemas.microsoft.com/office/powerpoint/2010/main" val="2539536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endParaRPr lang="en-GB" sz="1500" b="1"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Geometric-Transformation Programming Examples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67</a:t>
            </a:fld>
            <a:endParaRPr lang="en-GB"/>
          </a:p>
        </p:txBody>
      </p:sp>
      <p:pic>
        <p:nvPicPr>
          <p:cNvPr id="6" name="Picture 5">
            <a:extLst>
              <a:ext uri="{FF2B5EF4-FFF2-40B4-BE49-F238E27FC236}">
                <a16:creationId xmlns:a16="http://schemas.microsoft.com/office/drawing/2014/main" id="{C148F321-2D8A-4E4F-80FD-07560B1AC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143" y="1575366"/>
            <a:ext cx="10885714" cy="4592203"/>
          </a:xfrm>
          <a:prstGeom prst="rect">
            <a:avLst/>
          </a:prstGeom>
        </p:spPr>
      </p:pic>
    </p:spTree>
    <p:extLst>
      <p:ext uri="{BB962C8B-B14F-4D97-AF65-F5344CB8AC3E}">
        <p14:creationId xmlns:p14="http://schemas.microsoft.com/office/powerpoint/2010/main" val="711624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endParaRPr lang="en-GB" sz="1500" b="1" dirty="0">
              <a:latin typeface="Century Gothic" panose="020B0502020202020204" pitchFamily="34" charset="0"/>
            </a:endParaRPr>
          </a:p>
        </p:txBody>
      </p:sp>
      <p:sp>
        <p:nvSpPr>
          <p:cNvPr id="3" name="Title 1">
            <a:extLst>
              <a:ext uri="{FF2B5EF4-FFF2-40B4-BE49-F238E27FC236}">
                <a16:creationId xmlns:a16="http://schemas.microsoft.com/office/drawing/2014/main" id="{2B0FA008-8BCC-41D6-93CE-89CA73EDA52E}"/>
              </a:ext>
            </a:extLst>
          </p:cNvPr>
          <p:cNvSpPr txBox="1">
            <a:spLocks/>
          </p:cNvSpPr>
          <p:nvPr/>
        </p:nvSpPr>
        <p:spPr>
          <a:xfrm>
            <a:off x="892277" y="448014"/>
            <a:ext cx="10407446" cy="599494"/>
          </a:xfrm>
          <a:prstGeom prst="rect">
            <a:avLst/>
          </a:prstGeom>
          <a:solidFill>
            <a:schemeClr val="accent2">
              <a:lumMod val="60000"/>
              <a:lumOff val="40000"/>
              <a:alpha val="6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000" dirty="0">
                <a:solidFill>
                  <a:schemeClr val="accent2">
                    <a:lumMod val="75000"/>
                  </a:schemeClr>
                </a:solidFill>
                <a:latin typeface="Kharabeesh Font" panose="01000000000000000000" pitchFamily="2" charset="-78"/>
                <a:cs typeface="Kharabeesh Font" panose="01000000000000000000" pitchFamily="2" charset="-78"/>
              </a:rPr>
              <a:t>OpenGL Geometric-Transformation Programming Examples</a:t>
            </a:r>
          </a:p>
        </p:txBody>
      </p:sp>
      <p:sp>
        <p:nvSpPr>
          <p:cNvPr id="4" name="Slide Number Placeholder 3">
            <a:extLst>
              <a:ext uri="{FF2B5EF4-FFF2-40B4-BE49-F238E27FC236}">
                <a16:creationId xmlns:a16="http://schemas.microsoft.com/office/drawing/2014/main" id="{29642891-2A20-44F7-A706-1CB3A313A5E7}"/>
              </a:ext>
            </a:extLst>
          </p:cNvPr>
          <p:cNvSpPr>
            <a:spLocks noGrp="1"/>
          </p:cNvSpPr>
          <p:nvPr>
            <p:ph type="sldNum" sz="quarter" idx="12"/>
          </p:nvPr>
        </p:nvSpPr>
        <p:spPr/>
        <p:txBody>
          <a:bodyPr/>
          <a:lstStyle/>
          <a:p>
            <a:fld id="{B9920948-5EF8-4FA9-A9AD-186BABFE92F8}" type="slidenum">
              <a:rPr lang="en-GB" smtClean="0"/>
              <a:t>68</a:t>
            </a:fld>
            <a:endParaRPr lang="en-GB"/>
          </a:p>
        </p:txBody>
      </p:sp>
      <p:pic>
        <p:nvPicPr>
          <p:cNvPr id="6" name="Picture 5">
            <a:extLst>
              <a:ext uri="{FF2B5EF4-FFF2-40B4-BE49-F238E27FC236}">
                <a16:creationId xmlns:a16="http://schemas.microsoft.com/office/drawing/2014/main" id="{700B16C6-DA16-4D3A-BAC1-3D5EF4E17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44225"/>
            <a:ext cx="10972800" cy="4254485"/>
          </a:xfrm>
          <a:prstGeom prst="rect">
            <a:avLst/>
          </a:prstGeom>
        </p:spPr>
      </p:pic>
    </p:spTree>
    <p:extLst>
      <p:ext uri="{BB962C8B-B14F-4D97-AF65-F5344CB8AC3E}">
        <p14:creationId xmlns:p14="http://schemas.microsoft.com/office/powerpoint/2010/main" val="942525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412955"/>
            <a:ext cx="11368166" cy="6047832"/>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5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6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en-GB" sz="1800" dirty="0">
              <a:latin typeface="Janna LT" panose="01000000000000000000" pitchFamily="2" charset="-78"/>
              <a:ea typeface="GE SS Two Light" panose="020A0503020102020204" pitchFamily="18" charset="-78"/>
              <a:cs typeface="Janna LT" panose="01000000000000000000" pitchFamily="2" charset="-78"/>
            </a:endParaRPr>
          </a:p>
          <a:p>
            <a:pPr algn="l">
              <a:lnSpc>
                <a:spcPct val="120000"/>
              </a:lnSpc>
            </a:pPr>
            <a:endParaRPr lang="ar-SA" sz="1800" dirty="0">
              <a:latin typeface="Janna LT" panose="01000000000000000000" pitchFamily="2" charset="-78"/>
              <a:ea typeface="GE SS Two Light" panose="020A0503020102020204" pitchFamily="18" charset="-78"/>
              <a:cs typeface="Janna LT" panose="01000000000000000000" pitchFamily="2" charset="-78"/>
            </a:endParaRPr>
          </a:p>
        </p:txBody>
      </p:sp>
      <p:sp>
        <p:nvSpPr>
          <p:cNvPr id="4" name="مستطيل 7">
            <a:extLst>
              <a:ext uri="{FF2B5EF4-FFF2-40B4-BE49-F238E27FC236}">
                <a16:creationId xmlns:a16="http://schemas.microsoft.com/office/drawing/2014/main" id="{501C76BD-AE15-486E-8EA4-EA691AC2F345}"/>
              </a:ext>
            </a:extLst>
          </p:cNvPr>
          <p:cNvSpPr/>
          <p:nvPr/>
        </p:nvSpPr>
        <p:spPr>
          <a:xfrm>
            <a:off x="609600" y="1077550"/>
            <a:ext cx="10972800" cy="4832092"/>
          </a:xfrm>
          <a:prstGeom prst="rect">
            <a:avLst/>
          </a:prstGeom>
          <a:effectLst>
            <a:glow rad="228600">
              <a:schemeClr val="accent4">
                <a:satMod val="175000"/>
                <a:alpha val="40000"/>
              </a:schemeClr>
            </a:glow>
          </a:effectLst>
        </p:spPr>
        <p:txBody>
          <a:bodyPr wrap="square">
            <a:spAutoFit/>
          </a:bodyPr>
          <a:lstStyle/>
          <a:p>
            <a:pPr algn="ctr"/>
            <a:r>
              <a:rPr lang="ar-SA" sz="4000" b="1" dirty="0">
                <a:ln w="22225">
                  <a:solidFill>
                    <a:schemeClr val="accent2"/>
                  </a:solidFill>
                  <a:prstDash val="solid"/>
                </a:ln>
                <a:solidFill>
                  <a:schemeClr val="accent2">
                    <a:lumMod val="40000"/>
                    <a:lumOff val="60000"/>
                  </a:schemeClr>
                </a:solidFill>
                <a:latin typeface="Hacen Vanilla" panose="02000000000000000000" pitchFamily="2" charset="-78"/>
                <a:cs typeface="Hacen Vanilla" panose="02000000000000000000" pitchFamily="2" charset="-78"/>
              </a:rPr>
              <a:t>وصلّى الله وبارك على نبيّنا محمد</a:t>
            </a:r>
          </a:p>
          <a:p>
            <a:pPr algn="ctr"/>
            <a:endParaRPr lang="en-US" sz="4000" b="1" dirty="0">
              <a:solidFill>
                <a:srgbClr val="FF0066"/>
              </a:solidFill>
              <a:latin typeface="Calibri" panose="020F0502020204030204" pitchFamily="34" charset="0"/>
              <a:cs typeface="Calibri" panose="020F0502020204030204" pitchFamily="34" charset="0"/>
            </a:endParaRPr>
          </a:p>
          <a:p>
            <a:pPr algn="ctr"/>
            <a:r>
              <a:rPr lang="en-US" sz="4000" b="1"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End Summary of Chapter Six</a:t>
            </a:r>
            <a:br>
              <a:rPr lang="en-US" sz="4000" b="1" dirty="0">
                <a:solidFill>
                  <a:srgbClr val="FF5050"/>
                </a:solidFill>
                <a:latin typeface="Calibri" panose="020F0502020204030204" pitchFamily="34" charset="0"/>
                <a:cs typeface="Calibri" panose="020F0502020204030204" pitchFamily="34" charset="0"/>
              </a:rPr>
            </a:br>
            <a:br>
              <a:rPr lang="en-US" sz="2800" dirty="0">
                <a:solidFill>
                  <a:srgbClr val="FF5050"/>
                </a:solidFill>
                <a:effectLst>
                  <a:outerShdw blurRad="50800" dist="38100" dir="2700000" algn="tl" rotWithShape="0">
                    <a:prstClr val="black">
                      <a:alpha val="40000"/>
                    </a:prstClr>
                  </a:outerShdw>
                </a:effectLst>
              </a:rPr>
            </a:br>
            <a:r>
              <a:rPr lang="en-US" sz="2800" dirty="0">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t>T.Mariah Khayat</a:t>
            </a:r>
            <a:br>
              <a:rPr lang="en-US" sz="2800" dirty="0">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br>
            <a:r>
              <a:rPr lang="ar-SA" sz="2800" dirty="0">
                <a:solidFill>
                  <a:schemeClr val="accent2">
                    <a:lumMod val="75000"/>
                  </a:schemeClr>
                </a:solidFill>
                <a:effectLst>
                  <a:outerShdw blurRad="50800" dist="38100" dir="2700000" algn="tl" rotWithShape="0">
                    <a:prstClr val="black">
                      <a:alpha val="40000"/>
                    </a:prstClr>
                  </a:outerShdw>
                </a:effectLst>
                <a:latin typeface="GE SS Two Bold" panose="020A0503020102020204" pitchFamily="18" charset="-78"/>
                <a:ea typeface="GE SS Two Bold" panose="020A0503020102020204" pitchFamily="18" charset="-78"/>
                <a:cs typeface="GE SS Two Bold" panose="020A0503020102020204" pitchFamily="18" charset="-78"/>
              </a:rPr>
              <a:t>ا</a:t>
            </a:r>
            <a:r>
              <a:rPr lang="ar-SA" sz="2800" dirty="0">
                <a:solidFill>
                  <a:schemeClr val="accent2">
                    <a:lumMod val="75000"/>
                  </a:schemeClr>
                </a:solidFill>
                <a:effectLst>
                  <a:outerShdw blurRad="50800" dist="38100" dir="2700000" algn="tl" rotWithShape="0">
                    <a:prstClr val="black">
                      <a:alpha val="40000"/>
                    </a:prstClr>
                  </a:outerShdw>
                </a:effectLst>
                <a:latin typeface="GE SS Two Medium" panose="020A0503020102020204" pitchFamily="18" charset="-78"/>
                <a:ea typeface="GE SS Two Medium" panose="020A0503020102020204" pitchFamily="18" charset="-78"/>
                <a:cs typeface="GE SS Two Medium" panose="020A0503020102020204" pitchFamily="18" charset="-78"/>
              </a:rPr>
              <a:t>لأستاذة/ مارية خياط</a:t>
            </a:r>
            <a:br>
              <a:rPr lang="en-US" sz="2800" dirty="0">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br>
            <a:r>
              <a:rPr lang="en-US" sz="2800" dirty="0" err="1">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t>Adham</a:t>
            </a:r>
            <a:r>
              <a:rPr lang="en-US" sz="2800" dirty="0">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t> University College</a:t>
            </a:r>
            <a:br>
              <a:rPr lang="en-US" sz="2800" dirty="0">
                <a:solidFill>
                  <a:schemeClr val="accent2">
                    <a:lumMod val="75000"/>
                  </a:schemeClr>
                </a:solidFill>
                <a:effectLst>
                  <a:outerShdw blurRad="50800" dist="38100" dir="2700000" algn="tl" rotWithShape="0">
                    <a:prstClr val="black">
                      <a:alpha val="40000"/>
                    </a:prstClr>
                  </a:outerShdw>
                </a:effectLst>
                <a:latin typeface="Comic Sans MS" panose="030F0702030302020204" pitchFamily="66" charset="0"/>
              </a:rPr>
            </a:br>
            <a:r>
              <a:rPr lang="ar-SA" sz="2800" dirty="0">
                <a:solidFill>
                  <a:schemeClr val="accent2">
                    <a:lumMod val="75000"/>
                  </a:schemeClr>
                </a:solidFill>
                <a:effectLst>
                  <a:outerShdw blurRad="50800" dist="38100" dir="2700000" algn="tl" rotWithShape="0">
                    <a:prstClr val="black">
                      <a:alpha val="40000"/>
                    </a:prstClr>
                  </a:outerShdw>
                </a:effectLst>
                <a:latin typeface="GE SS Two Medium" panose="020A0503020102020204" pitchFamily="18" charset="-78"/>
                <a:ea typeface="GE SS Two Medium" panose="020A0503020102020204" pitchFamily="18" charset="-78"/>
                <a:cs typeface="GE SS Two Medium" panose="020A0503020102020204" pitchFamily="18" charset="-78"/>
              </a:rPr>
              <a:t>الكلية الجامعية بأضم</a:t>
            </a:r>
            <a:br>
              <a:rPr lang="en-US" sz="2800" dirty="0">
                <a:solidFill>
                  <a:schemeClr val="accent2">
                    <a:lumMod val="75000"/>
                  </a:schemeClr>
                </a:solidFill>
                <a:effectLst>
                  <a:outerShdw blurRad="50800" dist="38100" dir="2700000" algn="tl" rotWithShape="0">
                    <a:prstClr val="black">
                      <a:alpha val="40000"/>
                    </a:prstClr>
                  </a:outerShdw>
                </a:effectLst>
                <a:latin typeface="GE SS Two Medium" panose="020A0503020102020204" pitchFamily="18" charset="-78"/>
                <a:ea typeface="GE SS Two Medium" panose="020A0503020102020204" pitchFamily="18" charset="-78"/>
                <a:cs typeface="GE SS Two Medium" panose="020A0503020102020204" pitchFamily="18" charset="-78"/>
              </a:rPr>
            </a:br>
            <a:br>
              <a:rPr lang="ar-SA" sz="2400" dirty="0">
                <a:solidFill>
                  <a:schemeClr val="bg2">
                    <a:lumMod val="75000"/>
                  </a:schemeClr>
                </a:solidFill>
                <a:latin typeface="Comic Sans MS" panose="030F0702030302020204" pitchFamily="66" charset="0"/>
              </a:rPr>
            </a:br>
            <a:r>
              <a:rPr lang="en-US" sz="2400" dirty="0">
                <a:solidFill>
                  <a:schemeClr val="bg2">
                    <a:lumMod val="75000"/>
                  </a:schemeClr>
                </a:solidFill>
                <a:latin typeface="Comic Sans MS" panose="030F0702030302020204" pitchFamily="66" charset="0"/>
                <a:hlinkClick r:id="rId3"/>
              </a:rPr>
              <a:t>mskhayat@uqu.edu.sa</a:t>
            </a:r>
            <a:endParaRPr lang="en-US" sz="2400" dirty="0">
              <a:solidFill>
                <a:schemeClr val="bg2">
                  <a:lumMod val="75000"/>
                </a:schemeClr>
              </a:solidFill>
              <a:latin typeface="Comic Sans MS" panose="030F0702030302020204" pitchFamily="66" charset="0"/>
            </a:endParaRPr>
          </a:p>
        </p:txBody>
      </p:sp>
      <p:sp>
        <p:nvSpPr>
          <p:cNvPr id="3" name="Slide Number Placeholder 2">
            <a:extLst>
              <a:ext uri="{FF2B5EF4-FFF2-40B4-BE49-F238E27FC236}">
                <a16:creationId xmlns:a16="http://schemas.microsoft.com/office/drawing/2014/main" id="{E2FBA5B6-223E-4094-B4C2-B4321C9A0393}"/>
              </a:ext>
            </a:extLst>
          </p:cNvPr>
          <p:cNvSpPr>
            <a:spLocks noGrp="1"/>
          </p:cNvSpPr>
          <p:nvPr>
            <p:ph type="sldNum" sz="quarter" idx="12"/>
          </p:nvPr>
        </p:nvSpPr>
        <p:spPr/>
        <p:txBody>
          <a:bodyPr/>
          <a:lstStyle/>
          <a:p>
            <a:fld id="{B9920948-5EF8-4FA9-A9AD-186BABFE92F8}" type="slidenum">
              <a:rPr lang="en-GB" smtClean="0"/>
              <a:t>69</a:t>
            </a:fld>
            <a:endParaRPr lang="en-GB"/>
          </a:p>
        </p:txBody>
      </p:sp>
    </p:spTree>
    <p:extLst>
      <p:ext uri="{BB962C8B-B14F-4D97-AF65-F5344CB8AC3E}">
        <p14:creationId xmlns:p14="http://schemas.microsoft.com/office/powerpoint/2010/main" val="340447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1A78EFAA-9122-66EC-739C-F9FF828285C4}"/>
              </a:ext>
            </a:extLst>
          </p:cNvPr>
          <p:cNvSpPr>
            <a:spLocks noGrp="1"/>
          </p:cNvSpPr>
          <p:nvPr>
            <p:ph type="title"/>
          </p:nvPr>
        </p:nvSpPr>
        <p:spPr>
          <a:xfrm>
            <a:off x="1078828" y="1147158"/>
            <a:ext cx="6038470" cy="4713316"/>
          </a:xfrm>
        </p:spPr>
        <p:txBody>
          <a:bodyPr vert="horz" lIns="91440" tIns="45720" rIns="91440" bIns="45720" rtlCol="0" anchor="ctr">
            <a:normAutofit/>
          </a:bodyPr>
          <a:lstStyle/>
          <a:p>
            <a:r>
              <a:rPr lang="en-US" kern="1200">
                <a:solidFill>
                  <a:schemeClr val="tx1"/>
                </a:solidFill>
                <a:latin typeface="+mj-lt"/>
                <a:ea typeface="+mj-ea"/>
                <a:cs typeface="+mj-cs"/>
              </a:rPr>
              <a:t>Translation</a:t>
            </a:r>
          </a:p>
        </p:txBody>
      </p:sp>
      <p:grpSp>
        <p:nvGrpSpPr>
          <p:cNvPr id="24" name="Group 23">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صر نائب للنص 2">
            <a:extLst>
              <a:ext uri="{FF2B5EF4-FFF2-40B4-BE49-F238E27FC236}">
                <a16:creationId xmlns:a16="http://schemas.microsoft.com/office/drawing/2014/main" id="{C10E3F96-0927-F917-2B45-669F0975B6B8}"/>
              </a:ext>
            </a:extLst>
          </p:cNvPr>
          <p:cNvSpPr>
            <a:spLocks noGrp="1"/>
          </p:cNvSpPr>
          <p:nvPr>
            <p:ph type="body" idx="1"/>
          </p:nvPr>
        </p:nvSpPr>
        <p:spPr>
          <a:xfrm>
            <a:off x="8030590" y="1687486"/>
            <a:ext cx="3300156" cy="363681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عنصر نائب لرقم الشريحة 3">
            <a:extLst>
              <a:ext uri="{FF2B5EF4-FFF2-40B4-BE49-F238E27FC236}">
                <a16:creationId xmlns:a16="http://schemas.microsoft.com/office/drawing/2014/main" id="{6640FE8E-2309-D96B-B237-0F6E83CF8FF1}"/>
              </a:ext>
            </a:extLst>
          </p:cNvPr>
          <p:cNvSpPr>
            <a:spLocks noGrp="1"/>
          </p:cNvSpPr>
          <p:nvPr>
            <p:ph type="sldNum" sz="quarter" idx="12"/>
          </p:nvPr>
        </p:nvSpPr>
        <p:spPr>
          <a:xfrm>
            <a:off x="8610600" y="6492240"/>
            <a:ext cx="1838498" cy="365125"/>
          </a:xfrm>
        </p:spPr>
        <p:txBody>
          <a:bodyPr vert="horz" lIns="91440" tIns="45720" rIns="91440" bIns="45720" rtlCol="0" anchor="ctr">
            <a:normAutofit/>
          </a:bodyPr>
          <a:lstStyle/>
          <a:p>
            <a:pPr>
              <a:spcAft>
                <a:spcPts val="600"/>
              </a:spcAft>
            </a:pPr>
            <a:fld id="{B9920948-5EF8-4FA9-A9AD-186BABFE92F8}" type="slidenum">
              <a:rPr lang="en-US" smtClean="0"/>
              <a:pPr>
                <a:spcAft>
                  <a:spcPts val="600"/>
                </a:spcAft>
              </a:pPr>
              <a:t>7</a:t>
            </a:fld>
            <a:endParaRPr lang="en-US"/>
          </a:p>
        </p:txBody>
      </p:sp>
    </p:spTree>
    <p:extLst>
      <p:ext uri="{BB962C8B-B14F-4D97-AF65-F5344CB8AC3E}">
        <p14:creationId xmlns:p14="http://schemas.microsoft.com/office/powerpoint/2010/main" val="2343671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342900" indent="-342900" algn="l">
              <a:buFont typeface="Arial" panose="020B0604020202020204" pitchFamily="34" charset="0"/>
              <a:buChar char="•"/>
            </a:pPr>
            <a:r>
              <a:rPr lang="en-GB" sz="2700" dirty="0">
                <a:latin typeface="Century Gothic" panose="020B0502020202020204" pitchFamily="34" charset="0"/>
              </a:rPr>
              <a:t>We perform a </a:t>
            </a:r>
            <a:r>
              <a:rPr lang="en-GB" sz="2700" b="1" dirty="0">
                <a:latin typeface="Century Gothic" panose="020B0502020202020204" pitchFamily="34" charset="0"/>
              </a:rPr>
              <a:t>translation </a:t>
            </a:r>
            <a:r>
              <a:rPr lang="en-GB" sz="2700" dirty="0">
                <a:latin typeface="Century Gothic" panose="020B0502020202020204" pitchFamily="34" charset="0"/>
              </a:rPr>
              <a:t>on a single coordinate point by adding offsets to its coordinates so as to generate a new coordinate position. </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In effect, we are moving the original point position along a straight-line path to its new location. </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Similarly, a translation is applied to an object that is defined with multiple coordinate positions, such as a quadrilateral, by relocating all the coordinate positions by the same displacement along parallel paths.</a:t>
            </a:r>
          </a:p>
          <a:p>
            <a:pPr marL="342900" indent="-342900" algn="l">
              <a:buFont typeface="Arial" panose="020B0604020202020204" pitchFamily="34" charset="0"/>
              <a:buChar char="•"/>
            </a:pPr>
            <a:endParaRPr lang="en-GB" sz="2700" dirty="0">
              <a:latin typeface="Century Gothic" panose="020B0502020202020204" pitchFamily="34" charset="0"/>
            </a:endParaRPr>
          </a:p>
          <a:p>
            <a:pPr marL="342900" indent="-342900" algn="l">
              <a:buFont typeface="Arial" panose="020B0604020202020204" pitchFamily="34" charset="0"/>
              <a:buChar char="•"/>
            </a:pPr>
            <a:r>
              <a:rPr lang="en-GB" sz="2700" dirty="0">
                <a:latin typeface="Century Gothic" panose="020B0502020202020204" pitchFamily="34" charset="0"/>
              </a:rPr>
              <a:t>Then the complete object is displayed at the new location.</a:t>
            </a:r>
          </a:p>
          <a:p>
            <a:pPr marL="342900" indent="-342900" algn="l">
              <a:buFont typeface="Arial" panose="020B0604020202020204" pitchFamily="34" charset="0"/>
              <a:buChar char="•"/>
            </a:pPr>
            <a:endParaRPr lang="en-GB" sz="7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8</a:t>
            </a:fld>
            <a:endParaRPr lang="en-GB"/>
          </a:p>
        </p:txBody>
      </p:sp>
    </p:spTree>
    <p:extLst>
      <p:ext uri="{BB962C8B-B14F-4D97-AF65-F5344CB8AC3E}">
        <p14:creationId xmlns:p14="http://schemas.microsoft.com/office/powerpoint/2010/main" val="3484355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63F6-2222-4B07-8A4F-971C7467C183}"/>
              </a:ext>
            </a:extLst>
          </p:cNvPr>
          <p:cNvSpPr txBox="1">
            <a:spLocks/>
          </p:cNvSpPr>
          <p:nvPr/>
        </p:nvSpPr>
        <p:spPr>
          <a:xfrm>
            <a:off x="411917" y="1282149"/>
            <a:ext cx="11368166" cy="5178638"/>
          </a:xfrm>
          <a:prstGeom prst="rect">
            <a:avLst/>
          </a:prstGeom>
          <a:solidFill>
            <a:srgbClr val="FFFFFF">
              <a:alpha val="69804"/>
            </a:srgbClr>
          </a:solidFill>
          <a:ln w="57150">
            <a:solidFill>
              <a:schemeClr val="accent2">
                <a:lumMod val="75000"/>
                <a:alpha val="64000"/>
              </a:schemeClr>
            </a:solidFill>
            <a:prstDash val="sysDot"/>
          </a:ln>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pPr marL="457200" indent="-457200" algn="l">
              <a:buFont typeface="Arial" panose="020B0604020202020204" pitchFamily="34" charset="0"/>
              <a:buChar char="•"/>
            </a:pPr>
            <a:r>
              <a:rPr lang="en-GB" sz="2700" dirty="0">
                <a:latin typeface="Century Gothic" panose="020B0502020202020204" pitchFamily="34" charset="0"/>
              </a:rPr>
              <a:t>To translate a two-dimensional position, we add </a:t>
            </a:r>
            <a:r>
              <a:rPr lang="en-GB" sz="2700" b="1" dirty="0">
                <a:latin typeface="Century Gothic" panose="020B0502020202020204" pitchFamily="34" charset="0"/>
              </a:rPr>
              <a:t>translation distances </a:t>
            </a:r>
            <a:r>
              <a:rPr lang="en-GB" sz="2700" i="1" dirty="0" err="1">
                <a:latin typeface="Century Gothic" panose="020B0502020202020204" pitchFamily="34" charset="0"/>
              </a:rPr>
              <a:t>tx</a:t>
            </a:r>
            <a:r>
              <a:rPr lang="en-GB" sz="2700" i="1" dirty="0">
                <a:latin typeface="Century Gothic" panose="020B0502020202020204" pitchFamily="34" charset="0"/>
              </a:rPr>
              <a:t> </a:t>
            </a:r>
            <a:r>
              <a:rPr lang="en-GB" sz="2700" dirty="0">
                <a:latin typeface="Century Gothic" panose="020B0502020202020204" pitchFamily="34" charset="0"/>
              </a:rPr>
              <a:t>and </a:t>
            </a:r>
            <a:r>
              <a:rPr lang="en-GB" sz="2700" i="1" dirty="0">
                <a:latin typeface="Century Gothic" panose="020B0502020202020204" pitchFamily="34" charset="0"/>
              </a:rPr>
              <a:t>ty </a:t>
            </a:r>
            <a:r>
              <a:rPr lang="en-GB" sz="2700" dirty="0">
                <a:latin typeface="Century Gothic" panose="020B0502020202020204" pitchFamily="34" charset="0"/>
              </a:rPr>
              <a:t>to the original coordinates (</a:t>
            </a:r>
            <a:r>
              <a:rPr lang="en-GB" sz="2700" i="1" dirty="0">
                <a:latin typeface="Century Gothic" panose="020B0502020202020204" pitchFamily="34" charset="0"/>
              </a:rPr>
              <a:t>x</a:t>
            </a:r>
            <a:r>
              <a:rPr lang="en-GB" sz="2700" dirty="0">
                <a:latin typeface="Century Gothic" panose="020B0502020202020204" pitchFamily="34" charset="0"/>
              </a:rPr>
              <a:t>, </a:t>
            </a:r>
            <a:r>
              <a:rPr lang="en-GB" sz="2700" i="1" dirty="0">
                <a:latin typeface="Century Gothic" panose="020B0502020202020204" pitchFamily="34" charset="0"/>
              </a:rPr>
              <a:t>y</a:t>
            </a:r>
            <a:r>
              <a:rPr lang="en-GB" sz="2700" dirty="0">
                <a:latin typeface="Century Gothic" panose="020B0502020202020204" pitchFamily="34" charset="0"/>
              </a:rPr>
              <a:t>) to obtain the new coordinate position (</a:t>
            </a:r>
            <a:r>
              <a:rPr lang="en-GB" sz="2700" i="1" dirty="0">
                <a:latin typeface="Century Gothic" panose="020B0502020202020204" pitchFamily="34" charset="0"/>
              </a:rPr>
              <a:t>x’</a:t>
            </a:r>
            <a:r>
              <a:rPr lang="en-GB" sz="2700" dirty="0">
                <a:latin typeface="Century Gothic" panose="020B0502020202020204" pitchFamily="34" charset="0"/>
              </a:rPr>
              <a:t>, </a:t>
            </a:r>
            <a:r>
              <a:rPr lang="en-GB" sz="2700" i="1" dirty="0">
                <a:latin typeface="Century Gothic" panose="020B0502020202020204" pitchFamily="34" charset="0"/>
              </a:rPr>
              <a:t>y’</a:t>
            </a:r>
            <a:r>
              <a:rPr lang="en-GB" sz="2700" dirty="0">
                <a:latin typeface="Century Gothic" panose="020B0502020202020204" pitchFamily="34" charset="0"/>
              </a:rPr>
              <a:t>) as shown in Figure 1.</a:t>
            </a: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r>
              <a:rPr lang="en-GB" sz="2700" dirty="0">
                <a:latin typeface="Century Gothic" panose="020B0502020202020204" pitchFamily="34" charset="0"/>
              </a:rPr>
              <a:t>The translation distance pair (</a:t>
            </a:r>
            <a:r>
              <a:rPr lang="en-GB" sz="2700" i="1" dirty="0" err="1">
                <a:latin typeface="Century Gothic" panose="020B0502020202020204" pitchFamily="34" charset="0"/>
              </a:rPr>
              <a:t>tx</a:t>
            </a:r>
            <a:r>
              <a:rPr lang="en-GB" sz="2700" dirty="0">
                <a:latin typeface="Century Gothic" panose="020B0502020202020204" pitchFamily="34" charset="0"/>
              </a:rPr>
              <a:t>, </a:t>
            </a:r>
            <a:r>
              <a:rPr lang="en-GB" sz="2700" i="1" dirty="0">
                <a:latin typeface="Century Gothic" panose="020B0502020202020204" pitchFamily="34" charset="0"/>
              </a:rPr>
              <a:t>ty</a:t>
            </a:r>
            <a:r>
              <a:rPr lang="en-GB" sz="2700" dirty="0">
                <a:latin typeface="Century Gothic" panose="020B0502020202020204" pitchFamily="34" charset="0"/>
              </a:rPr>
              <a:t>) is called a </a:t>
            </a:r>
            <a:r>
              <a:rPr lang="en-GB" sz="2700" b="1" dirty="0">
                <a:latin typeface="Century Gothic" panose="020B0502020202020204" pitchFamily="34" charset="0"/>
              </a:rPr>
              <a:t>translation vector </a:t>
            </a:r>
            <a:r>
              <a:rPr lang="en-GB" sz="2700" dirty="0">
                <a:latin typeface="Century Gothic" panose="020B0502020202020204" pitchFamily="34" charset="0"/>
              </a:rPr>
              <a:t>or </a:t>
            </a:r>
            <a:r>
              <a:rPr lang="en-GB" sz="2700" b="1" dirty="0">
                <a:latin typeface="Century Gothic" panose="020B0502020202020204" pitchFamily="34" charset="0"/>
              </a:rPr>
              <a:t>shift vector.</a:t>
            </a:r>
          </a:p>
          <a:p>
            <a:pPr marL="457200" indent="-457200" algn="l">
              <a:buFont typeface="Arial" panose="020B0604020202020204" pitchFamily="34" charset="0"/>
              <a:buChar char="•"/>
            </a:pPr>
            <a:r>
              <a:rPr lang="en-GB" sz="2700" dirty="0">
                <a:latin typeface="Century Gothic" panose="020B0502020202020204" pitchFamily="34" charset="0"/>
              </a:rPr>
              <a:t>We can express Equations 1 as a single matrix equation by using the following column vectors to represent coordinate positions and the translation vector:</a:t>
            </a: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a:p>
            <a:pPr marL="457200" indent="-457200" algn="l">
              <a:buFont typeface="Arial" panose="020B0604020202020204" pitchFamily="34" charset="0"/>
              <a:buChar char="•"/>
            </a:pPr>
            <a:endParaRPr lang="en-GB" sz="2700" dirty="0">
              <a:latin typeface="Century Gothic" panose="020B0502020202020204" pitchFamily="34" charset="0"/>
            </a:endParaRPr>
          </a:p>
        </p:txBody>
      </p:sp>
      <p:sp>
        <p:nvSpPr>
          <p:cNvPr id="4" name="Title 1">
            <a:extLst>
              <a:ext uri="{FF2B5EF4-FFF2-40B4-BE49-F238E27FC236}">
                <a16:creationId xmlns:a16="http://schemas.microsoft.com/office/drawing/2014/main" id="{65457F64-7C0D-4A19-9C20-50C253C6FE17}"/>
              </a:ext>
            </a:extLst>
          </p:cNvPr>
          <p:cNvSpPr txBox="1">
            <a:spLocks/>
          </p:cNvSpPr>
          <p:nvPr/>
        </p:nvSpPr>
        <p:spPr>
          <a:xfrm>
            <a:off x="892277" y="448014"/>
            <a:ext cx="10407446" cy="599494"/>
          </a:xfrm>
          <a:prstGeom prst="rect">
            <a:avLst/>
          </a:prstGeom>
          <a:solidFill>
            <a:schemeClr val="accent2">
              <a:alpha val="70000"/>
            </a:schemeClr>
          </a:solidFill>
        </p:spPr>
        <p:txBody>
          <a:bodyPr vert="horz" lIns="91440" tIns="45720" rIns="91440" bIns="45720" rtlCol="0" anchor="b">
            <a:normAutofit/>
          </a:bodyPr>
          <a:lstStyle>
            <a:lvl1pPr algn="ctr" defTabSz="514350" rtl="0" eaLnBrk="1" latinLnBrk="0" hangingPunct="1">
              <a:lnSpc>
                <a:spcPct val="90000"/>
              </a:lnSpc>
              <a:spcBef>
                <a:spcPct val="0"/>
              </a:spcBef>
              <a:buNone/>
              <a:defRPr sz="3375" kern="1200">
                <a:solidFill>
                  <a:schemeClr val="tx1"/>
                </a:solidFill>
                <a:latin typeface="+mj-lt"/>
                <a:ea typeface="+mj-ea"/>
                <a:cs typeface="+mj-cs"/>
              </a:defRPr>
            </a:lvl1pPr>
          </a:lstStyle>
          <a:p>
            <a:r>
              <a:rPr lang="en-GB" sz="3600" dirty="0">
                <a:solidFill>
                  <a:schemeClr val="bg1"/>
                </a:solidFill>
                <a:latin typeface="Kharabeesh Font" panose="01000000000000000000" pitchFamily="2" charset="-78"/>
                <a:cs typeface="Kharabeesh Font" panose="01000000000000000000" pitchFamily="2" charset="-78"/>
              </a:rPr>
              <a:t>Two-Dimensional Translation</a:t>
            </a:r>
            <a:endParaRPr lang="en-US" sz="3600" dirty="0">
              <a:solidFill>
                <a:schemeClr val="bg1"/>
              </a:solidFill>
              <a:latin typeface="Kharabeesh Font" panose="01000000000000000000" pitchFamily="2" charset="-78"/>
              <a:cs typeface="Kharabeesh Font" panose="01000000000000000000" pitchFamily="2" charset="-78"/>
            </a:endParaRPr>
          </a:p>
        </p:txBody>
      </p:sp>
      <p:sp>
        <p:nvSpPr>
          <p:cNvPr id="3" name="Slide Number Placeholder 2">
            <a:extLst>
              <a:ext uri="{FF2B5EF4-FFF2-40B4-BE49-F238E27FC236}">
                <a16:creationId xmlns:a16="http://schemas.microsoft.com/office/drawing/2014/main" id="{ADF678AF-5882-46E4-AB86-8303EA58B805}"/>
              </a:ext>
            </a:extLst>
          </p:cNvPr>
          <p:cNvSpPr>
            <a:spLocks noGrp="1"/>
          </p:cNvSpPr>
          <p:nvPr>
            <p:ph type="sldNum" sz="quarter" idx="12"/>
          </p:nvPr>
        </p:nvSpPr>
        <p:spPr/>
        <p:txBody>
          <a:bodyPr/>
          <a:lstStyle/>
          <a:p>
            <a:fld id="{B9920948-5EF8-4FA9-A9AD-186BABFE92F8}" type="slidenum">
              <a:rPr lang="en-GB" smtClean="0"/>
              <a:t>9</a:t>
            </a:fld>
            <a:endParaRPr lang="en-GB"/>
          </a:p>
        </p:txBody>
      </p:sp>
      <p:pic>
        <p:nvPicPr>
          <p:cNvPr id="10" name="Picture 9">
            <a:extLst>
              <a:ext uri="{FF2B5EF4-FFF2-40B4-BE49-F238E27FC236}">
                <a16:creationId xmlns:a16="http://schemas.microsoft.com/office/drawing/2014/main" id="{E35F891E-358C-4CD5-BB47-D03CD7BB2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634" y="2803020"/>
            <a:ext cx="7056732" cy="571550"/>
          </a:xfrm>
          <a:prstGeom prst="rect">
            <a:avLst/>
          </a:prstGeom>
        </p:spPr>
      </p:pic>
      <p:pic>
        <p:nvPicPr>
          <p:cNvPr id="12" name="Picture 11">
            <a:extLst>
              <a:ext uri="{FF2B5EF4-FFF2-40B4-BE49-F238E27FC236}">
                <a16:creationId xmlns:a16="http://schemas.microsoft.com/office/drawing/2014/main" id="{07573F6A-C5B4-4AFE-82E1-337AEC344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615" y="5362776"/>
            <a:ext cx="7212770" cy="946913"/>
          </a:xfrm>
          <a:prstGeom prst="rect">
            <a:avLst/>
          </a:prstGeom>
        </p:spPr>
      </p:pic>
    </p:spTree>
    <p:extLst>
      <p:ext uri="{BB962C8B-B14F-4D97-AF65-F5344CB8AC3E}">
        <p14:creationId xmlns:p14="http://schemas.microsoft.com/office/powerpoint/2010/main" val="4221607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9121</TotalTime>
  <Words>3177</Words>
  <Application>Microsoft Office PowerPoint</Application>
  <PresentationFormat>شاشة عريضة</PresentationFormat>
  <Paragraphs>559</Paragraphs>
  <Slides>69</Slides>
  <Notes>62</Notes>
  <HiddenSlides>0</HiddenSlides>
  <MMClips>0</MMClips>
  <ScaleCrop>false</ScaleCrop>
  <HeadingPairs>
    <vt:vector size="6" baseType="variant">
      <vt:variant>
        <vt:lpstr>الخطوط المستخدمة</vt:lpstr>
      </vt:variant>
      <vt:variant>
        <vt:i4>14</vt:i4>
      </vt:variant>
      <vt:variant>
        <vt:lpstr>نسق</vt:lpstr>
      </vt:variant>
      <vt:variant>
        <vt:i4>1</vt:i4>
      </vt:variant>
      <vt:variant>
        <vt:lpstr>عناوين الشرائح</vt:lpstr>
      </vt:variant>
      <vt:variant>
        <vt:i4>69</vt:i4>
      </vt:variant>
    </vt:vector>
  </HeadingPairs>
  <TitlesOfParts>
    <vt:vector size="84" baseType="lpstr">
      <vt:lpstr>Arial</vt:lpstr>
      <vt:lpstr>Bahnschrift SemiBold</vt:lpstr>
      <vt:lpstr>Calibri</vt:lpstr>
      <vt:lpstr>Calibri Light</vt:lpstr>
      <vt:lpstr>Cambria Math</vt:lpstr>
      <vt:lpstr>Candara</vt:lpstr>
      <vt:lpstr>Century Gothic</vt:lpstr>
      <vt:lpstr>Comic Sans MS</vt:lpstr>
      <vt:lpstr>Courier New</vt:lpstr>
      <vt:lpstr>GE SS Two Bold</vt:lpstr>
      <vt:lpstr>GE SS Two Medium</vt:lpstr>
      <vt:lpstr>Hacen Vanilla</vt:lpstr>
      <vt:lpstr>Janna LT</vt:lpstr>
      <vt:lpstr>Kharabeesh Font</vt:lpstr>
      <vt:lpstr>Office Theme</vt:lpstr>
      <vt:lpstr>Computer Graphics 2-D Transformation</vt:lpstr>
      <vt:lpstr>عرض تقديمي في PowerPoint</vt:lpstr>
      <vt:lpstr>عرض تقديمي في PowerPoint</vt:lpstr>
      <vt:lpstr>عرض تقديمي في PowerPoint</vt:lpstr>
      <vt:lpstr>عرض تقديمي في PowerPoint</vt:lpstr>
      <vt:lpstr>عرض تقديمي في PowerPoint</vt:lpstr>
      <vt:lpstr>Translation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Rotation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Mariah S. Khayat</dc:creator>
  <cp:lastModifiedBy>أبو مالك هيثم الغريب</cp:lastModifiedBy>
  <cp:revision>359</cp:revision>
  <dcterms:created xsi:type="dcterms:W3CDTF">2019-06-03T15:07:57Z</dcterms:created>
  <dcterms:modified xsi:type="dcterms:W3CDTF">2025-02-24T07:35:25Z</dcterms:modified>
</cp:coreProperties>
</file>